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676" r:id="rId4"/>
  </p:sldMasterIdLst>
  <p:notesMasterIdLst>
    <p:notesMasterId r:id="rId28"/>
  </p:notesMasterIdLst>
  <p:handoutMasterIdLst>
    <p:handoutMasterId r:id="rId29"/>
  </p:handoutMasterIdLst>
  <p:sldIdLst>
    <p:sldId id="257" r:id="rId5"/>
    <p:sldId id="282" r:id="rId6"/>
    <p:sldId id="305" r:id="rId7"/>
    <p:sldId id="307" r:id="rId8"/>
    <p:sldId id="306" r:id="rId9"/>
    <p:sldId id="315" r:id="rId10"/>
    <p:sldId id="308" r:id="rId11"/>
    <p:sldId id="309" r:id="rId12"/>
    <p:sldId id="310" r:id="rId13"/>
    <p:sldId id="311" r:id="rId14"/>
    <p:sldId id="312" r:id="rId15"/>
    <p:sldId id="313" r:id="rId16"/>
    <p:sldId id="314" r:id="rId17"/>
    <p:sldId id="316" r:id="rId18"/>
    <p:sldId id="317" r:id="rId19"/>
    <p:sldId id="318" r:id="rId20"/>
    <p:sldId id="299" r:id="rId21"/>
    <p:sldId id="304" r:id="rId22"/>
    <p:sldId id="319" r:id="rId23"/>
    <p:sldId id="302" r:id="rId24"/>
    <p:sldId id="320" r:id="rId25"/>
    <p:sldId id="321" r:id="rId26"/>
    <p:sldId id="303" r:id="rId2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34" d="100"/>
          <a:sy n="134" d="100"/>
        </p:scale>
        <p:origin x="852" y="12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2.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434"/>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66434"/>
          </a:xfrm>
          <a:prstGeom prst="rect">
            <a:avLst/>
          </a:prstGeom>
        </p:spPr>
        <p:txBody>
          <a:bodyPr vert="horz" lIns="92958" tIns="46479" rIns="92958" bIns="46479" rtlCol="0"/>
          <a:lstStyle>
            <a:lvl1pPr algn="r">
              <a:defRPr sz="1200"/>
            </a:lvl1pPr>
          </a:lstStyle>
          <a:p>
            <a:fld id="{40FA74E3-9596-4B61-A088-47D24FB01AEA}" type="datetimeFigureOut">
              <a:rPr lang="en-US" smtClean="0"/>
              <a:t>8/21/2017</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2958" tIns="46479" rIns="92958" bIns="46479" rtlCol="0" anchor="b"/>
          <a:lstStyle>
            <a:lvl1pPr algn="r">
              <a:defRPr sz="1200"/>
            </a:lvl1pPr>
          </a:lstStyle>
          <a:p>
            <a:fld id="{4462E4C7-E4AA-4E4F-BFCA-56367214307A}" type="slidenum">
              <a:rPr lang="en-US" smtClean="0"/>
              <a:t>‹#›</a:t>
            </a:fld>
            <a:endParaRPr lang="en-US"/>
          </a:p>
        </p:txBody>
      </p:sp>
    </p:spTree>
    <p:extLst>
      <p:ext uri="{BB962C8B-B14F-4D97-AF65-F5344CB8AC3E}">
        <p14:creationId xmlns:p14="http://schemas.microsoft.com/office/powerpoint/2010/main" val="104023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884613" y="1"/>
            <a:ext cx="2971800" cy="464820"/>
          </a:xfrm>
          <a:prstGeom prst="rect">
            <a:avLst/>
          </a:prstGeom>
        </p:spPr>
        <p:txBody>
          <a:bodyPr vert="horz" lIns="92958" tIns="46479" rIns="92958" bIns="46479" rtlCol="0"/>
          <a:lstStyle>
            <a:lvl1pPr algn="r">
              <a:defRPr sz="1200"/>
            </a:lvl1pPr>
          </a:lstStyle>
          <a:p>
            <a:fld id="{5CEDCA30-2ED5-41C4-A072-F195EC56C9D7}" type="datetimeFigureOut">
              <a:rPr lang="en-US" smtClean="0"/>
              <a:t>8/21/2017</a:t>
            </a:fld>
            <a:endParaRPr lang="en-US"/>
          </a:p>
        </p:txBody>
      </p:sp>
      <p:sp>
        <p:nvSpPr>
          <p:cNvPr id="4" name="Slide Image Placeholder 3"/>
          <p:cNvSpPr>
            <a:spLocks noGrp="1" noRot="1" noChangeAspect="1"/>
          </p:cNvSpPr>
          <p:nvPr>
            <p:ph type="sldImg" idx="2"/>
          </p:nvPr>
        </p:nvSpPr>
        <p:spPr>
          <a:xfrm>
            <a:off x="1104900" y="698500"/>
            <a:ext cx="4648200" cy="3486150"/>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958" tIns="46479" rIns="92958" bIns="4647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2958" tIns="46479" rIns="92958" bIns="46479" rtlCol="0" anchor="b"/>
          <a:lstStyle>
            <a:lvl1pPr algn="r">
              <a:defRPr sz="1200"/>
            </a:lvl1pPr>
          </a:lstStyle>
          <a:p>
            <a:fld id="{E3E7E218-9473-4E4E-BA13-22C19D998763}" type="slidenum">
              <a:rPr lang="en-US" smtClean="0"/>
              <a:t>‹#›</a:t>
            </a:fld>
            <a:endParaRPr lang="en-US"/>
          </a:p>
        </p:txBody>
      </p:sp>
    </p:spTree>
    <p:extLst>
      <p:ext uri="{BB962C8B-B14F-4D97-AF65-F5344CB8AC3E}">
        <p14:creationId xmlns:p14="http://schemas.microsoft.com/office/powerpoint/2010/main" val="354133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8/21/2017 8:30 AM</a:t>
            </a:fld>
            <a:endParaRPr lang="en-US" dirty="0"/>
          </a:p>
        </p:txBody>
      </p:sp>
      <p:sp>
        <p:nvSpPr>
          <p:cNvPr id="6" name="Footer Placeholder 5"/>
          <p:cNvSpPr>
            <a:spLocks noGrp="1"/>
          </p:cNvSpPr>
          <p:nvPr>
            <p:ph type="ftr" sz="quarter" idx="12"/>
          </p:nvPr>
        </p:nvSpPr>
        <p:spPr>
          <a:xfrm>
            <a:off x="0" y="8829967"/>
            <a:ext cx="617220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829967"/>
            <a:ext cx="684213" cy="46482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420158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E67BAFD2-81FB-483F-A94C-9E76EBE7778E}" type="datetimeFigureOut">
              <a:rPr lang="en-US" smtClean="0"/>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A92D7-8E58-4248-8A2D-328B0A95DAB1}" type="slidenum">
              <a:rPr lang="en-US" smtClean="0"/>
              <a:t>‹#›</a:t>
            </a:fld>
            <a:endParaRPr lang="en-US"/>
          </a:p>
        </p:txBody>
      </p:sp>
    </p:spTree>
    <p:extLst>
      <p:ext uri="{BB962C8B-B14F-4D97-AF65-F5344CB8AC3E}">
        <p14:creationId xmlns:p14="http://schemas.microsoft.com/office/powerpoint/2010/main" val="25712872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7BAFD2-81FB-483F-A94C-9E76EBE7778E}" type="datetimeFigureOut">
              <a:rPr lang="en-US" smtClean="0"/>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A92D7-8E58-4248-8A2D-328B0A95DAB1}" type="slidenum">
              <a:rPr lang="en-US" smtClean="0"/>
              <a:t>‹#›</a:t>
            </a:fld>
            <a:endParaRPr lang="en-US"/>
          </a:p>
        </p:txBody>
      </p:sp>
    </p:spTree>
    <p:extLst>
      <p:ext uri="{BB962C8B-B14F-4D97-AF65-F5344CB8AC3E}">
        <p14:creationId xmlns:p14="http://schemas.microsoft.com/office/powerpoint/2010/main" val="456078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7BAFD2-81FB-483F-A94C-9E76EBE7778E}" type="datetimeFigureOut">
              <a:rPr lang="en-US" smtClean="0"/>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A92D7-8E58-4248-8A2D-328B0A95DAB1}" type="slidenum">
              <a:rPr lang="en-US" smtClean="0"/>
              <a:t>‹#›</a:t>
            </a:fld>
            <a:endParaRPr lang="en-US"/>
          </a:p>
        </p:txBody>
      </p:sp>
    </p:spTree>
    <p:extLst>
      <p:ext uri="{BB962C8B-B14F-4D97-AF65-F5344CB8AC3E}">
        <p14:creationId xmlns:p14="http://schemas.microsoft.com/office/powerpoint/2010/main" val="24832406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7BAFD2-81FB-483F-A94C-9E76EBE7778E}" type="datetimeFigureOut">
              <a:rPr lang="en-US" smtClean="0"/>
              <a:t>8/21/2017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A92D7-8E58-4248-8A2D-328B0A95DAB1}" type="slidenum">
              <a:rPr lang="en-US" smtClean="0"/>
              <a:t>‹#›</a:t>
            </a:fld>
            <a:endParaRPr lang="en-US"/>
          </a:p>
        </p:txBody>
      </p:sp>
    </p:spTree>
    <p:extLst>
      <p:ext uri="{BB962C8B-B14F-4D97-AF65-F5344CB8AC3E}">
        <p14:creationId xmlns:p14="http://schemas.microsoft.com/office/powerpoint/2010/main" val="28083211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7BAFD2-81FB-483F-A94C-9E76EBE7778E}" type="datetimeFigureOut">
              <a:rPr lang="en-US" smtClean="0"/>
              <a:t>8/21/2017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FA92D7-8E58-4248-8A2D-328B0A95DAB1}" type="slidenum">
              <a:rPr lang="en-US" smtClean="0"/>
              <a:t>‹#›</a:t>
            </a:fld>
            <a:endParaRPr lang="en-US"/>
          </a:p>
        </p:txBody>
      </p:sp>
    </p:spTree>
    <p:extLst>
      <p:ext uri="{BB962C8B-B14F-4D97-AF65-F5344CB8AC3E}">
        <p14:creationId xmlns:p14="http://schemas.microsoft.com/office/powerpoint/2010/main" val="3913359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67BAFD2-81FB-483F-A94C-9E76EBE7778E}" type="datetimeFigureOut">
              <a:rPr lang="en-US" smtClean="0"/>
              <a:t>8/21/2017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FA92D7-8E58-4248-8A2D-328B0A95DAB1}" type="slidenum">
              <a:rPr lang="en-US" smtClean="0"/>
              <a:t>‹#›</a:t>
            </a:fld>
            <a:endParaRPr lang="en-US"/>
          </a:p>
        </p:txBody>
      </p:sp>
    </p:spTree>
    <p:extLst>
      <p:ext uri="{BB962C8B-B14F-4D97-AF65-F5344CB8AC3E}">
        <p14:creationId xmlns:p14="http://schemas.microsoft.com/office/powerpoint/2010/main" val="2694377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7BAFD2-81FB-483F-A94C-9E76EBE7778E}" type="datetimeFigureOut">
              <a:rPr lang="en-US" smtClean="0"/>
              <a:t>8/21/2017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FA92D7-8E58-4248-8A2D-328B0A95DAB1}" type="slidenum">
              <a:rPr lang="en-US" smtClean="0"/>
              <a:t>‹#›</a:t>
            </a:fld>
            <a:endParaRPr lang="en-US"/>
          </a:p>
        </p:txBody>
      </p:sp>
    </p:spTree>
    <p:extLst>
      <p:ext uri="{BB962C8B-B14F-4D97-AF65-F5344CB8AC3E}">
        <p14:creationId xmlns:p14="http://schemas.microsoft.com/office/powerpoint/2010/main" val="18570138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67BAFD2-81FB-483F-A94C-9E76EBE7778E}" type="datetimeFigureOut">
              <a:rPr lang="en-US" smtClean="0"/>
              <a:t>8/21/2017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A92D7-8E58-4248-8A2D-328B0A95DAB1}" type="slidenum">
              <a:rPr lang="en-US" smtClean="0"/>
              <a:t>‹#›</a:t>
            </a:fld>
            <a:endParaRPr lang="en-US"/>
          </a:p>
        </p:txBody>
      </p:sp>
    </p:spTree>
    <p:extLst>
      <p:ext uri="{BB962C8B-B14F-4D97-AF65-F5344CB8AC3E}">
        <p14:creationId xmlns:p14="http://schemas.microsoft.com/office/powerpoint/2010/main" val="14993306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67BAFD2-81FB-483F-A94C-9E76EBE7778E}" type="datetimeFigureOut">
              <a:rPr lang="en-US" smtClean="0"/>
              <a:t>8/21/2017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A92D7-8E58-4248-8A2D-328B0A95DAB1}" type="slidenum">
              <a:rPr lang="en-US" smtClean="0"/>
              <a:t>‹#›</a:t>
            </a:fld>
            <a:endParaRPr lang="en-US"/>
          </a:p>
        </p:txBody>
      </p:sp>
    </p:spTree>
    <p:extLst>
      <p:ext uri="{BB962C8B-B14F-4D97-AF65-F5344CB8AC3E}">
        <p14:creationId xmlns:p14="http://schemas.microsoft.com/office/powerpoint/2010/main" val="34415244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7BAFD2-81FB-483F-A94C-9E76EBE7778E}" type="datetimeFigureOut">
              <a:rPr lang="en-US" smtClean="0"/>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A92D7-8E58-4248-8A2D-328B0A95DAB1}" type="slidenum">
              <a:rPr lang="en-US" smtClean="0"/>
              <a:t>‹#›</a:t>
            </a:fld>
            <a:endParaRPr lang="en-US"/>
          </a:p>
        </p:txBody>
      </p:sp>
    </p:spTree>
    <p:extLst>
      <p:ext uri="{BB962C8B-B14F-4D97-AF65-F5344CB8AC3E}">
        <p14:creationId xmlns:p14="http://schemas.microsoft.com/office/powerpoint/2010/main" val="22482687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7BAFD2-81FB-483F-A94C-9E76EBE7778E}" type="datetimeFigureOut">
              <a:rPr lang="en-US" smtClean="0"/>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A92D7-8E58-4248-8A2D-328B0A95DAB1}" type="slidenum">
              <a:rPr lang="en-US" smtClean="0"/>
              <a:t>‹#›</a:t>
            </a:fld>
            <a:endParaRPr lang="en-US"/>
          </a:p>
        </p:txBody>
      </p:sp>
    </p:spTree>
    <p:extLst>
      <p:ext uri="{BB962C8B-B14F-4D97-AF65-F5344CB8AC3E}">
        <p14:creationId xmlns:p14="http://schemas.microsoft.com/office/powerpoint/2010/main" val="2813899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1721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descr="footer_graphic.png"/>
          <p:cNvPicPr>
            <a:picLocks noChangeAspect="1"/>
          </p:cNvPicPr>
          <p:nvPr/>
        </p:nvPicPr>
        <p:blipFill>
          <a:blip r:embed="rId15"/>
          <a:stretch>
            <a:fillRect/>
          </a:stretch>
        </p:blipFill>
        <p:spPr>
          <a:xfrm>
            <a:off x="0" y="5435827"/>
            <a:ext cx="9144000" cy="1420586"/>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67BAFD2-81FB-483F-A94C-9E76EBE7778E}" type="datetimeFigureOut">
              <a:rPr lang="en-US" smtClean="0"/>
              <a:t>8/21/2017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FA92D7-8E58-4248-8A2D-328B0A95DAB1}" type="slidenum">
              <a:rPr lang="en-US" smtClean="0"/>
              <a:t>‹#›</a:t>
            </a:fld>
            <a:endParaRPr lang="en-US"/>
          </a:p>
        </p:txBody>
      </p:sp>
    </p:spTree>
    <p:extLst>
      <p:ext uri="{BB962C8B-B14F-4D97-AF65-F5344CB8AC3E}">
        <p14:creationId xmlns:p14="http://schemas.microsoft.com/office/powerpoint/2010/main" val="69403590"/>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ransition>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904999"/>
            <a:ext cx="6858000" cy="2133601"/>
          </a:xfrm>
        </p:spPr>
        <p:txBody>
          <a:bodyPr>
            <a:normAutofit/>
          </a:bodyPr>
          <a:lstStyle/>
          <a:p>
            <a:pPr algn="ctr"/>
            <a:r>
              <a:rPr lang="en-US" dirty="0">
                <a:solidFill>
                  <a:srgbClr val="0070C0"/>
                </a:solidFill>
                <a:effectLst>
                  <a:outerShdw blurRad="38100" dist="38100" dir="2700000" algn="tl">
                    <a:srgbClr val="000000">
                      <a:alpha val="43137"/>
                    </a:srgbClr>
                  </a:outerShdw>
                </a:effectLst>
              </a:rPr>
              <a:t>GCCCD</a:t>
            </a:r>
            <a:br>
              <a:rPr lang="en-US" dirty="0">
                <a:solidFill>
                  <a:srgbClr val="0070C0"/>
                </a:solidFill>
                <a:effectLst>
                  <a:outerShdw blurRad="38100" dist="38100" dir="2700000" algn="tl">
                    <a:srgbClr val="000000">
                      <a:alpha val="43137"/>
                    </a:srgbClr>
                  </a:outerShdw>
                </a:effectLst>
              </a:rPr>
            </a:br>
            <a:r>
              <a:rPr lang="en-US" dirty="0">
                <a:solidFill>
                  <a:srgbClr val="0070C0"/>
                </a:solidFill>
                <a:effectLst>
                  <a:outerShdw blurRad="38100" dist="38100" dir="2700000" algn="tl">
                    <a:srgbClr val="000000">
                      <a:alpha val="43137"/>
                    </a:srgbClr>
                  </a:outerShdw>
                </a:effectLst>
              </a:rPr>
              <a:t>Technology Coordination Council (TCC)</a:t>
            </a:r>
          </a:p>
        </p:txBody>
      </p:sp>
      <p:sp>
        <p:nvSpPr>
          <p:cNvPr id="3" name="Subtitle 2"/>
          <p:cNvSpPr>
            <a:spLocks noGrp="1"/>
          </p:cNvSpPr>
          <p:nvPr>
            <p:ph type="subTitle" idx="1"/>
          </p:nvPr>
        </p:nvSpPr>
        <p:spPr>
          <a:xfrm>
            <a:off x="1143000" y="4419600"/>
            <a:ext cx="6858000" cy="838200"/>
          </a:xfrm>
        </p:spPr>
        <p:txBody>
          <a:bodyPr>
            <a:normAutofit/>
          </a:bodyPr>
          <a:lstStyle/>
          <a:p>
            <a:pPr algn="ctr"/>
            <a:r>
              <a:rPr lang="en-US" sz="2800" dirty="0">
                <a:solidFill>
                  <a:srgbClr val="0070C0"/>
                </a:solidFill>
                <a:effectLst>
                  <a:outerShdw blurRad="38100" dist="38100" dir="2700000" algn="tl">
                    <a:srgbClr val="000000">
                      <a:alpha val="43137"/>
                    </a:srgbClr>
                  </a:outerShdw>
                </a:effectLst>
              </a:rPr>
              <a:t>August 18, 2017</a:t>
            </a:r>
          </a:p>
          <a:p>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457200"/>
            <a:ext cx="3619500" cy="781050"/>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51656" y="1447800"/>
            <a:ext cx="8040688" cy="4596556"/>
          </a:xfrm>
        </p:spPr>
        <p:txBody>
          <a:bodyPr>
            <a:noAutofit/>
          </a:bodyPr>
          <a:lstStyle/>
          <a:p>
            <a:pPr lvl="0"/>
            <a:r>
              <a:rPr lang="en-US" sz="2000" dirty="0"/>
              <a:t>Strengths</a:t>
            </a:r>
          </a:p>
          <a:p>
            <a:pPr lvl="1"/>
            <a:r>
              <a:rPr lang="en-US" sz="2000" dirty="0"/>
              <a:t>Already present in/have experience with CCCs (11)</a:t>
            </a:r>
          </a:p>
          <a:p>
            <a:pPr lvl="1"/>
            <a:r>
              <a:rPr lang="en-US" sz="2000" dirty="0"/>
              <a:t>Flags (early alert, to do, etc.) (8)</a:t>
            </a:r>
          </a:p>
          <a:p>
            <a:pPr lvl="1"/>
            <a:r>
              <a:rPr lang="en-US" sz="2000" dirty="0"/>
              <a:t>Low cost (3)</a:t>
            </a:r>
          </a:p>
          <a:p>
            <a:r>
              <a:rPr lang="en-US" sz="2000" dirty="0"/>
              <a:t>Weaknesses</a:t>
            </a:r>
          </a:p>
          <a:p>
            <a:pPr lvl="1"/>
            <a:r>
              <a:rPr lang="en-US" sz="2000" dirty="0"/>
              <a:t>User interface (4)</a:t>
            </a:r>
          </a:p>
          <a:p>
            <a:pPr lvl="1"/>
            <a:r>
              <a:rPr lang="en-US" sz="2000" dirty="0"/>
              <a:t>Must implement Hobson’s degree audit (2)</a:t>
            </a:r>
          </a:p>
          <a:p>
            <a:pPr lvl="1"/>
            <a:r>
              <a:rPr lang="en-US" sz="2000" dirty="0"/>
              <a:t>Very large effort to integrate with Colleague</a:t>
            </a:r>
          </a:p>
          <a:p>
            <a:r>
              <a:rPr lang="en-US" sz="2000" dirty="0"/>
              <a:t>Other factors</a:t>
            </a:r>
          </a:p>
          <a:p>
            <a:pPr lvl="1"/>
            <a:r>
              <a:rPr lang="en-US" sz="2000" b="0" dirty="0"/>
              <a:t>Does Hobson’s degree audit meet GCCCD requirements?</a:t>
            </a:r>
          </a:p>
          <a:p>
            <a:pPr marL="457200" indent="-457200">
              <a:buFont typeface="Arial" panose="020B0604020202020204" pitchFamily="34" charset="0"/>
              <a:buChar char="•"/>
            </a:pPr>
            <a:endParaRPr lang="en-US" sz="2000" dirty="0"/>
          </a:p>
        </p:txBody>
      </p:sp>
      <p:sp>
        <p:nvSpPr>
          <p:cNvPr id="4" name="Title 1"/>
          <p:cNvSpPr txBox="1">
            <a:spLocks/>
          </p:cNvSpPr>
          <p:nvPr/>
        </p:nvSpPr>
        <p:spPr>
          <a:xfrm>
            <a:off x="381000" y="457200"/>
            <a:ext cx="8382000" cy="914096"/>
          </a:xfrm>
          <a:prstGeom prst="rect">
            <a:avLst/>
          </a:prstGeom>
        </p:spPr>
        <p:txBody>
          <a:bodyPr vert="horz" wrap="square" lIns="0" tIns="0" rIns="0" bIns="0" rtlCol="0" anchor="t">
            <a:spAutoFit/>
          </a:bodyPr>
          <a:lst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pPr algn="ctr"/>
            <a:r>
              <a:rPr lang="en-US" sz="3300" dirty="0">
                <a:solidFill>
                  <a:srgbClr val="0070C0"/>
                </a:solidFill>
              </a:rPr>
              <a:t>Student Ed Plan</a:t>
            </a:r>
            <a:br>
              <a:rPr lang="en-US" sz="3300" dirty="0">
                <a:solidFill>
                  <a:srgbClr val="0070C0"/>
                </a:solidFill>
              </a:rPr>
            </a:br>
            <a:r>
              <a:rPr lang="en-US" sz="3300" dirty="0" smtClean="0">
                <a:solidFill>
                  <a:srgbClr val="0070C0"/>
                </a:solidFill>
              </a:rPr>
              <a:t>Hobsons-Starfish</a:t>
            </a:r>
            <a:endParaRPr lang="en-US" sz="3300" dirty="0">
              <a:solidFill>
                <a:srgbClr val="0070C0"/>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200" y="6044356"/>
            <a:ext cx="3619500" cy="781050"/>
          </a:xfrm>
          <a:prstGeom prst="rect">
            <a:avLst/>
          </a:prstGeom>
        </p:spPr>
      </p:pic>
    </p:spTree>
    <p:extLst>
      <p:ext uri="{BB962C8B-B14F-4D97-AF65-F5344CB8AC3E}">
        <p14:creationId xmlns:p14="http://schemas.microsoft.com/office/powerpoint/2010/main" val="318637382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pPr algn="ctr"/>
            <a:r>
              <a:rPr lang="en-US" dirty="0">
                <a:solidFill>
                  <a:srgbClr val="0070C0"/>
                </a:solidFill>
                <a:effectLst>
                  <a:outerShdw blurRad="38100" dist="38100" dir="2700000" algn="tl">
                    <a:srgbClr val="000000">
                      <a:alpha val="43137"/>
                    </a:srgbClr>
                  </a:outerShdw>
                </a:effectLst>
              </a:rPr>
              <a:t>Student Ed Plan</a:t>
            </a:r>
            <a:br>
              <a:rPr lang="en-US" dirty="0">
                <a:solidFill>
                  <a:srgbClr val="0070C0"/>
                </a:solidFill>
                <a:effectLst>
                  <a:outerShdw blurRad="38100" dist="38100" dir="2700000" algn="tl">
                    <a:srgbClr val="000000">
                      <a:alpha val="43137"/>
                    </a:srgbClr>
                  </a:outerShdw>
                </a:effectLst>
              </a:rPr>
            </a:br>
            <a:r>
              <a:rPr lang="en-US" dirty="0">
                <a:solidFill>
                  <a:srgbClr val="0070C0"/>
                </a:solidFill>
                <a:effectLst>
                  <a:outerShdw blurRad="38100" dist="38100" dir="2700000" algn="tl">
                    <a:srgbClr val="000000">
                      <a:alpha val="43137"/>
                    </a:srgbClr>
                  </a:outerShdw>
                </a:effectLst>
              </a:rPr>
              <a:t>Ellucian/Colleague</a:t>
            </a:r>
          </a:p>
        </p:txBody>
      </p:sp>
      <p:sp>
        <p:nvSpPr>
          <p:cNvPr id="3" name="Text Placeholder 2"/>
          <p:cNvSpPr>
            <a:spLocks noGrp="1"/>
          </p:cNvSpPr>
          <p:nvPr>
            <p:ph type="body" sz="quarter" idx="10"/>
          </p:nvPr>
        </p:nvSpPr>
        <p:spPr>
          <a:xfrm>
            <a:off x="551656" y="1559784"/>
            <a:ext cx="8040688" cy="4231416"/>
          </a:xfrm>
        </p:spPr>
        <p:txBody>
          <a:bodyPr>
            <a:normAutofit/>
          </a:bodyPr>
          <a:lstStyle/>
          <a:p>
            <a:pPr lvl="0"/>
            <a:r>
              <a:rPr lang="en-US" sz="2000" dirty="0"/>
              <a:t>Strengths</a:t>
            </a:r>
          </a:p>
          <a:p>
            <a:pPr lvl="1"/>
            <a:r>
              <a:rPr lang="en-US" sz="2000" dirty="0"/>
              <a:t>Compatibility with existing system (16)</a:t>
            </a:r>
          </a:p>
          <a:p>
            <a:pPr lvl="1"/>
            <a:r>
              <a:rPr lang="en-US" sz="2000" dirty="0"/>
              <a:t>Responsive design/accessible Via Mobile Devices (9)</a:t>
            </a:r>
          </a:p>
          <a:p>
            <a:pPr lvl="1"/>
            <a:r>
              <a:rPr lang="en-US" sz="2000" dirty="0"/>
              <a:t>Connection to Registration/Ability to Register from Plan (7)</a:t>
            </a:r>
          </a:p>
          <a:p>
            <a:r>
              <a:rPr lang="en-US" sz="2000" dirty="0"/>
              <a:t>Weaknesses</a:t>
            </a:r>
          </a:p>
          <a:p>
            <a:pPr lvl="1"/>
            <a:r>
              <a:rPr lang="en-US" sz="2000" dirty="0"/>
              <a:t>Poor user interface (8)</a:t>
            </a:r>
          </a:p>
          <a:p>
            <a:r>
              <a:rPr lang="en-US" sz="2000" dirty="0"/>
              <a:t>Other factors</a:t>
            </a:r>
          </a:p>
          <a:p>
            <a:pPr marL="457200" indent="-457200">
              <a:buFont typeface="Arial" panose="020B0604020202020204" pitchFamily="34" charset="0"/>
              <a:buChar char="•"/>
            </a:pPr>
            <a:r>
              <a:rPr lang="en-US" sz="2000" b="0" dirty="0"/>
              <a:t>Implement self-service</a:t>
            </a:r>
          </a:p>
          <a:p>
            <a:pPr marL="457200" indent="-457200">
              <a:buFont typeface="Arial" panose="020B0604020202020204" pitchFamily="34" charset="0"/>
              <a:buChar char="•"/>
            </a:pPr>
            <a:r>
              <a:rPr lang="en-US" sz="2000" b="0" dirty="0"/>
              <a:t>Consider implementing Colleague degree audit</a:t>
            </a:r>
          </a:p>
          <a:p>
            <a:pPr marL="457200" indent="-457200">
              <a:buFont typeface="Arial" panose="020B0604020202020204" pitchFamily="34" charset="0"/>
              <a:buChar char="•"/>
            </a:pPr>
            <a:endParaRPr lang="en-US" sz="2000" b="0" dirty="0"/>
          </a:p>
          <a:p>
            <a:pPr marL="457200" indent="-457200">
              <a:buFont typeface="Arial" panose="020B0604020202020204" pitchFamily="34" charset="0"/>
              <a:buChar char="•"/>
            </a:pPr>
            <a:endParaRPr lang="en-US" sz="2000" b="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200" y="6019800"/>
            <a:ext cx="3619500" cy="781050"/>
          </a:xfrm>
          <a:prstGeom prst="rect">
            <a:avLst/>
          </a:prstGeom>
        </p:spPr>
      </p:pic>
    </p:spTree>
    <p:extLst>
      <p:ext uri="{BB962C8B-B14F-4D97-AF65-F5344CB8AC3E}">
        <p14:creationId xmlns:p14="http://schemas.microsoft.com/office/powerpoint/2010/main" val="126301928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pPr algn="ctr"/>
            <a:r>
              <a:rPr lang="en-US" dirty="0">
                <a:solidFill>
                  <a:srgbClr val="0070C0"/>
                </a:solidFill>
                <a:effectLst>
                  <a:outerShdw blurRad="38100" dist="38100" dir="2700000" algn="tl">
                    <a:srgbClr val="000000">
                      <a:alpha val="43137"/>
                    </a:srgbClr>
                  </a:outerShdw>
                </a:effectLst>
              </a:rPr>
              <a:t>Student Ed Plan</a:t>
            </a:r>
            <a:br>
              <a:rPr lang="en-US" dirty="0">
                <a:solidFill>
                  <a:srgbClr val="0070C0"/>
                </a:solidFill>
                <a:effectLst>
                  <a:outerShdw blurRad="38100" dist="38100" dir="2700000" algn="tl">
                    <a:srgbClr val="000000">
                      <a:alpha val="43137"/>
                    </a:srgbClr>
                  </a:outerShdw>
                </a:effectLst>
              </a:rPr>
            </a:br>
            <a:r>
              <a:rPr lang="en-US" dirty="0" err="1">
                <a:solidFill>
                  <a:srgbClr val="0070C0"/>
                </a:solidFill>
                <a:effectLst>
                  <a:outerShdw blurRad="38100" dist="38100" dir="2700000" algn="tl">
                    <a:srgbClr val="000000">
                      <a:alpha val="43137"/>
                    </a:srgbClr>
                  </a:outerShdw>
                </a:effectLst>
              </a:rPr>
              <a:t>EduNav</a:t>
            </a:r>
            <a:endParaRPr lang="en-US" dirty="0">
              <a:solidFill>
                <a:srgbClr val="0070C0"/>
              </a:solidFill>
              <a:effectLst>
                <a:outerShdw blurRad="38100" dist="38100" dir="2700000" algn="tl">
                  <a:srgbClr val="000000">
                    <a:alpha val="43137"/>
                  </a:srgbClr>
                </a:outerShdw>
              </a:effectLst>
            </a:endParaRPr>
          </a:p>
        </p:txBody>
      </p:sp>
      <p:sp>
        <p:nvSpPr>
          <p:cNvPr id="3" name="Text Placeholder 2"/>
          <p:cNvSpPr>
            <a:spLocks noGrp="1"/>
          </p:cNvSpPr>
          <p:nvPr>
            <p:ph type="body" sz="quarter" idx="10"/>
          </p:nvPr>
        </p:nvSpPr>
        <p:spPr>
          <a:xfrm>
            <a:off x="551656" y="1295400"/>
            <a:ext cx="8040688" cy="4648200"/>
          </a:xfrm>
        </p:spPr>
        <p:txBody>
          <a:bodyPr>
            <a:noAutofit/>
          </a:bodyPr>
          <a:lstStyle/>
          <a:p>
            <a:pPr lvl="0"/>
            <a:r>
              <a:rPr lang="en-US" sz="2000" dirty="0"/>
              <a:t>Strengths</a:t>
            </a:r>
          </a:p>
          <a:p>
            <a:pPr lvl="1"/>
            <a:r>
              <a:rPr lang="en-US" sz="2000" dirty="0"/>
              <a:t>Strong support for Ed Plan (12)</a:t>
            </a:r>
          </a:p>
          <a:p>
            <a:pPr lvl="1"/>
            <a:r>
              <a:rPr lang="en-US" sz="2000" dirty="0"/>
              <a:t>Simple/intuitive interface (4)</a:t>
            </a:r>
          </a:p>
          <a:p>
            <a:pPr lvl="1"/>
            <a:r>
              <a:rPr lang="en-US" sz="2000" dirty="0"/>
              <a:t>Alerts/warnings (3)</a:t>
            </a:r>
          </a:p>
          <a:p>
            <a:r>
              <a:rPr lang="en-US" sz="2000" dirty="0"/>
              <a:t>Weaknesses</a:t>
            </a:r>
          </a:p>
          <a:p>
            <a:pPr lvl="1"/>
            <a:r>
              <a:rPr lang="en-US" sz="2000" dirty="0"/>
              <a:t>New company/lack of track record (7)</a:t>
            </a:r>
          </a:p>
          <a:p>
            <a:pPr lvl="1"/>
            <a:r>
              <a:rPr lang="en-US" sz="2000" dirty="0"/>
              <a:t>Non-responsive design/not usable on mobile devices (5)</a:t>
            </a:r>
          </a:p>
          <a:p>
            <a:pPr lvl="1"/>
            <a:r>
              <a:rPr lang="en-US" sz="2000" dirty="0"/>
              <a:t>Accessibility/not 508 compliant (4)</a:t>
            </a:r>
          </a:p>
          <a:p>
            <a:pPr lvl="1"/>
            <a:r>
              <a:rPr lang="en-US" sz="2000" dirty="0"/>
              <a:t>High cost (3)</a:t>
            </a:r>
          </a:p>
          <a:p>
            <a:r>
              <a:rPr lang="en-US" sz="2000" dirty="0"/>
              <a:t>Other factors</a:t>
            </a:r>
          </a:p>
          <a:p>
            <a:pPr marL="842154" lvl="1" indent="-457200">
              <a:buFont typeface="Arial" panose="020B0604020202020204" pitchFamily="34" charset="0"/>
              <a:buChar char="•"/>
            </a:pPr>
            <a:r>
              <a:rPr lang="en-US" sz="2000" b="0" dirty="0"/>
              <a:t>“Start up” firm</a:t>
            </a:r>
          </a:p>
          <a:p>
            <a:pPr marL="842154" lvl="1" indent="-457200">
              <a:buFont typeface="Arial" panose="020B0604020202020204" pitchFamily="34" charset="0"/>
              <a:buChar char="•"/>
            </a:pPr>
            <a:r>
              <a:rPr lang="en-US" sz="2000" b="0" dirty="0"/>
              <a:t>Unproven integration technology with</a:t>
            </a:r>
          </a:p>
          <a:p>
            <a:pPr marL="1185054" lvl="2" indent="-457200"/>
            <a:r>
              <a:rPr lang="en-US" sz="2000" dirty="0" err="1"/>
              <a:t>CollegeSource</a:t>
            </a:r>
            <a:r>
              <a:rPr lang="en-US" sz="2000" dirty="0"/>
              <a:t> degree audit</a:t>
            </a:r>
          </a:p>
          <a:p>
            <a:pPr marL="1185054" lvl="2" indent="-457200"/>
            <a:r>
              <a:rPr lang="en-US" sz="2000" b="0" dirty="0"/>
              <a:t>Colleague- being tested at RCCD</a:t>
            </a:r>
          </a:p>
          <a:p>
            <a:pPr marL="842154" lvl="1" indent="-457200">
              <a:buFont typeface="Arial" panose="020B0604020202020204" pitchFamily="34" charset="0"/>
              <a:buChar char="•"/>
            </a:pPr>
            <a:r>
              <a:rPr lang="en-US" sz="2000" b="0" dirty="0"/>
              <a:t>Foothill-</a:t>
            </a:r>
            <a:r>
              <a:rPr lang="en-US" sz="2000" b="0" dirty="0" err="1"/>
              <a:t>DeAnza</a:t>
            </a:r>
            <a:r>
              <a:rPr lang="en-US" sz="2000" b="0" dirty="0"/>
              <a:t>- July production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4500" y="5943600"/>
            <a:ext cx="3619500" cy="781050"/>
          </a:xfrm>
          <a:prstGeom prst="rect">
            <a:avLst/>
          </a:prstGeom>
        </p:spPr>
      </p:pic>
    </p:spTree>
    <p:extLst>
      <p:ext uri="{BB962C8B-B14F-4D97-AF65-F5344CB8AC3E}">
        <p14:creationId xmlns:p14="http://schemas.microsoft.com/office/powerpoint/2010/main" val="426864819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51656" y="1600200"/>
            <a:ext cx="8040688" cy="4191000"/>
          </a:xfrm>
        </p:spPr>
        <p:txBody>
          <a:bodyPr>
            <a:noAutofit/>
          </a:bodyPr>
          <a:lstStyle/>
          <a:p>
            <a:pPr lvl="0"/>
            <a:r>
              <a:rPr lang="en-US" sz="2000" dirty="0"/>
              <a:t>Strengths</a:t>
            </a:r>
          </a:p>
          <a:p>
            <a:pPr lvl="1"/>
            <a:r>
              <a:rPr lang="en-US" sz="2000" dirty="0"/>
              <a:t>Degree Audit: integration with plans/compatibility (12)</a:t>
            </a:r>
          </a:p>
          <a:p>
            <a:pPr lvl="1"/>
            <a:r>
              <a:rPr lang="en-US" sz="2000" dirty="0"/>
              <a:t>Good User Interface (drag and drop, etc.) (8)</a:t>
            </a:r>
          </a:p>
          <a:p>
            <a:pPr lvl="1"/>
            <a:r>
              <a:rPr lang="en-US" sz="2000" dirty="0"/>
              <a:t>Ease of scheduling (5)</a:t>
            </a:r>
          </a:p>
          <a:p>
            <a:pPr lvl="1"/>
            <a:r>
              <a:rPr lang="en-US" sz="2000" dirty="0"/>
              <a:t>Ability to track progress (4)</a:t>
            </a:r>
          </a:p>
          <a:p>
            <a:r>
              <a:rPr lang="en-US" sz="2000" dirty="0"/>
              <a:t>Weaknesses</a:t>
            </a:r>
          </a:p>
          <a:p>
            <a:pPr lvl="1"/>
            <a:r>
              <a:rPr lang="en-US" sz="2000" dirty="0"/>
              <a:t>Confusing/complex interface (6)</a:t>
            </a:r>
          </a:p>
          <a:p>
            <a:pPr lvl="1"/>
            <a:r>
              <a:rPr lang="en-US" sz="2000" dirty="0"/>
              <a:t>Weak existing support for transfer students (4)</a:t>
            </a:r>
          </a:p>
          <a:p>
            <a:r>
              <a:rPr lang="en-US" sz="2000" dirty="0"/>
              <a:t>Other factors</a:t>
            </a:r>
          </a:p>
          <a:p>
            <a:pPr marL="457200" indent="-457200">
              <a:buFont typeface="Arial" panose="020B0604020202020204" pitchFamily="34" charset="0"/>
              <a:buChar char="•"/>
            </a:pPr>
            <a:r>
              <a:rPr lang="en-US" sz="2000" b="0" dirty="0"/>
              <a:t>Integrates with degree audit</a:t>
            </a:r>
          </a:p>
          <a:p>
            <a:pPr marL="457200" indent="-457200">
              <a:buFont typeface="Arial" panose="020B0604020202020204" pitchFamily="34" charset="0"/>
              <a:buChar char="•"/>
            </a:pPr>
            <a:r>
              <a:rPr lang="en-US" sz="2000" b="0" dirty="0"/>
              <a:t>Requires integration with Colleague for registration</a:t>
            </a:r>
          </a:p>
          <a:p>
            <a:pPr marL="457200" indent="-457200">
              <a:buFont typeface="Arial" panose="020B0604020202020204" pitchFamily="34" charset="0"/>
              <a:buChar char="•"/>
            </a:pPr>
            <a:r>
              <a:rPr lang="en-US" sz="2000" b="0" dirty="0"/>
              <a:t>CCCs in production- none</a:t>
            </a:r>
          </a:p>
          <a:p>
            <a:pPr marL="457200" indent="-457200">
              <a:buFont typeface="Arial" panose="020B0604020202020204" pitchFamily="34" charset="0"/>
              <a:buChar char="•"/>
            </a:pPr>
            <a:endParaRPr lang="en-US" sz="2000" dirty="0"/>
          </a:p>
        </p:txBody>
      </p:sp>
      <p:sp>
        <p:nvSpPr>
          <p:cNvPr id="4" name="Title 1"/>
          <p:cNvSpPr txBox="1">
            <a:spLocks/>
          </p:cNvSpPr>
          <p:nvPr/>
        </p:nvSpPr>
        <p:spPr>
          <a:xfrm>
            <a:off x="551656" y="533400"/>
            <a:ext cx="8382000" cy="914096"/>
          </a:xfrm>
          <a:prstGeom prst="rect">
            <a:avLst/>
          </a:prstGeom>
        </p:spPr>
        <p:txBody>
          <a:bodyPr vert="horz" wrap="square" lIns="0" tIns="0" rIns="0" bIns="0" rtlCol="0" anchor="t">
            <a:spAutoFit/>
          </a:bodyPr>
          <a:lst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pPr algn="ctr"/>
            <a:r>
              <a:rPr lang="en-US" sz="3300" dirty="0">
                <a:solidFill>
                  <a:srgbClr val="0070C0"/>
                </a:solidFill>
              </a:rPr>
              <a:t>Student Ed Plan</a:t>
            </a:r>
            <a:br>
              <a:rPr lang="en-US" sz="3300" dirty="0">
                <a:solidFill>
                  <a:srgbClr val="0070C0"/>
                </a:solidFill>
              </a:rPr>
            </a:br>
            <a:r>
              <a:rPr lang="en-US" sz="3300" dirty="0" err="1">
                <a:solidFill>
                  <a:srgbClr val="0070C0"/>
                </a:solidFill>
              </a:rPr>
              <a:t>CollegeSource</a:t>
            </a:r>
            <a:endParaRPr lang="en-US" sz="3300" dirty="0">
              <a:solidFill>
                <a:srgbClr val="0070C0"/>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200" y="5867400"/>
            <a:ext cx="3619500" cy="781050"/>
          </a:xfrm>
          <a:prstGeom prst="rect">
            <a:avLst/>
          </a:prstGeom>
        </p:spPr>
      </p:pic>
    </p:spTree>
    <p:extLst>
      <p:ext uri="{BB962C8B-B14F-4D97-AF65-F5344CB8AC3E}">
        <p14:creationId xmlns:p14="http://schemas.microsoft.com/office/powerpoint/2010/main" val="2891813870"/>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p:txBody>
          <a:bodyPr/>
          <a:lstStyle/>
          <a:p>
            <a:pPr algn="ctr"/>
            <a:r>
              <a:rPr lang="en-US" dirty="0" smtClean="0">
                <a:solidFill>
                  <a:srgbClr val="0070C0"/>
                </a:solidFill>
                <a:effectLst>
                  <a:outerShdw blurRad="38100" dist="38100" dir="2700000" algn="tl">
                    <a:srgbClr val="000000">
                      <a:alpha val="43137"/>
                    </a:srgbClr>
                  </a:outerShdw>
                </a:effectLst>
              </a:rPr>
              <a:t>Alternative Strategies for ERP</a:t>
            </a:r>
            <a:endParaRPr lang="en-US" dirty="0">
              <a:solidFill>
                <a:srgbClr val="0070C0"/>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pPr marL="42054" indent="0">
              <a:buNone/>
            </a:pPr>
            <a:endParaRPr lang="en-US" sz="2700" dirty="0">
              <a:latin typeface="Calibri" panose="020F0502020204030204" pitchFamily="34" charset="0"/>
              <a:cs typeface="Calibri" panose="020F0502020204030204" pitchFamily="34" charset="0"/>
            </a:endParaRPr>
          </a:p>
          <a:p>
            <a:pPr marL="842154" lvl="1" indent="-457200">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3500" y="6041343"/>
            <a:ext cx="3619500" cy="781050"/>
          </a:xfrm>
          <a:prstGeom prst="rect">
            <a:avLst/>
          </a:prstGeom>
        </p:spPr>
      </p:pic>
    </p:spTree>
    <p:extLst>
      <p:ext uri="{BB962C8B-B14F-4D97-AF65-F5344CB8AC3E}">
        <p14:creationId xmlns:p14="http://schemas.microsoft.com/office/powerpoint/2010/main" val="137330909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pPr algn="ctr"/>
            <a:r>
              <a:rPr lang="en-US" dirty="0">
                <a:solidFill>
                  <a:srgbClr val="0070C0"/>
                </a:solidFill>
                <a:effectLst>
                  <a:outerShdw blurRad="38100" dist="38100" dir="2700000" algn="tl">
                    <a:srgbClr val="000000">
                      <a:alpha val="43137"/>
                    </a:srgbClr>
                  </a:outerShdw>
                </a:effectLst>
              </a:rPr>
              <a:t>Student/Instructional System</a:t>
            </a:r>
            <a:br>
              <a:rPr lang="en-US" dirty="0">
                <a:solidFill>
                  <a:srgbClr val="0070C0"/>
                </a:solidFill>
                <a:effectLst>
                  <a:outerShdw blurRad="38100" dist="38100" dir="2700000" algn="tl">
                    <a:srgbClr val="000000">
                      <a:alpha val="43137"/>
                    </a:srgbClr>
                  </a:outerShdw>
                </a:effectLst>
              </a:rPr>
            </a:br>
            <a:r>
              <a:rPr lang="en-US" dirty="0">
                <a:solidFill>
                  <a:srgbClr val="0070C0"/>
                </a:solidFill>
                <a:effectLst>
                  <a:outerShdw blurRad="38100" dist="38100" dir="2700000" algn="tl">
                    <a:srgbClr val="000000">
                      <a:alpha val="43137"/>
                    </a:srgbClr>
                  </a:outerShdw>
                </a:effectLst>
              </a:rPr>
              <a:t>Marketplace</a:t>
            </a:r>
          </a:p>
        </p:txBody>
      </p:sp>
      <p:sp>
        <p:nvSpPr>
          <p:cNvPr id="3" name="Text Placeholder 2"/>
          <p:cNvSpPr>
            <a:spLocks noGrp="1"/>
          </p:cNvSpPr>
          <p:nvPr>
            <p:ph type="body" sz="quarter" idx="10"/>
          </p:nvPr>
        </p:nvSpPr>
        <p:spPr>
          <a:xfrm>
            <a:off x="551656" y="1524000"/>
            <a:ext cx="8040688" cy="4191000"/>
          </a:xfrm>
        </p:spPr>
        <p:txBody>
          <a:bodyPr>
            <a:normAutofit/>
          </a:bodyPr>
          <a:lstStyle/>
          <a:p>
            <a:pPr marL="457200" indent="-457200"/>
            <a:r>
              <a:rPr lang="en-US" sz="2600" dirty="0">
                <a:latin typeface="Calibri" panose="020F0502020204030204" pitchFamily="34" charset="0"/>
                <a:cs typeface="Calibri" panose="020F0502020204030204" pitchFamily="34" charset="0"/>
              </a:rPr>
              <a:t>Installed in California Community Colleges</a:t>
            </a:r>
          </a:p>
          <a:p>
            <a:pPr marL="800100" lvl="1" indent="-457200"/>
            <a:r>
              <a:rPr lang="en-US" sz="2600" b="0" dirty="0">
                <a:latin typeface="Calibri" panose="020F0502020204030204" pitchFamily="34" charset="0"/>
                <a:cs typeface="Calibri" panose="020F0502020204030204" pitchFamily="34" charset="0"/>
              </a:rPr>
              <a:t>Workday</a:t>
            </a:r>
          </a:p>
          <a:p>
            <a:pPr marL="800100" lvl="1" indent="-457200"/>
            <a:r>
              <a:rPr lang="en-US" sz="2600" dirty="0">
                <a:latin typeface="Calibri" panose="020F0502020204030204" pitchFamily="34" charset="0"/>
                <a:cs typeface="Calibri" panose="020F0502020204030204" pitchFamily="34" charset="0"/>
              </a:rPr>
              <a:t>Colleague (Ellucian)</a:t>
            </a:r>
          </a:p>
          <a:p>
            <a:pPr marL="800100" lvl="1" indent="-457200"/>
            <a:r>
              <a:rPr lang="en-US" sz="2600" b="0" dirty="0">
                <a:latin typeface="Calibri" panose="020F0502020204030204" pitchFamily="34" charset="0"/>
                <a:cs typeface="Calibri" panose="020F0502020204030204" pitchFamily="34" charset="0"/>
              </a:rPr>
              <a:t>Banner (Ellucian)</a:t>
            </a:r>
          </a:p>
          <a:p>
            <a:pPr marL="800100" lvl="1" indent="-457200"/>
            <a:r>
              <a:rPr lang="en-US" sz="2600" dirty="0">
                <a:latin typeface="Calibri" panose="020F0502020204030204" pitchFamily="34" charset="0"/>
                <a:cs typeface="Calibri" panose="020F0502020204030204" pitchFamily="34" charset="0"/>
              </a:rPr>
              <a:t>Oracle</a:t>
            </a:r>
            <a:endParaRPr lang="en-US" sz="2600" b="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Other products</a:t>
            </a:r>
          </a:p>
          <a:p>
            <a:pPr marL="800100" lvl="1" indent="-457200"/>
            <a:r>
              <a:rPr lang="en-US" sz="2300" b="0" dirty="0">
                <a:latin typeface="Calibri" panose="020F0502020204030204" pitchFamily="34" charset="0"/>
                <a:cs typeface="Calibri" panose="020F0502020204030204" pitchFamily="34" charset="0"/>
              </a:rPr>
              <a:t>CMC</a:t>
            </a:r>
          </a:p>
          <a:p>
            <a:pPr marL="800100" lvl="1" indent="-457200"/>
            <a:r>
              <a:rPr lang="en-US" sz="2300" dirty="0">
                <a:latin typeface="Calibri" panose="020F0502020204030204" pitchFamily="34" charset="0"/>
                <a:cs typeface="Calibri" panose="020F0502020204030204" pitchFamily="34" charset="0"/>
              </a:rPr>
              <a:t>Unit4</a:t>
            </a:r>
          </a:p>
          <a:p>
            <a:pPr marL="800100" lvl="1" indent="-457200"/>
            <a:r>
              <a:rPr lang="en-US" sz="2300" b="0" dirty="0">
                <a:latin typeface="Calibri" panose="020F0502020204030204" pitchFamily="34" charset="0"/>
                <a:cs typeface="Calibri" panose="020F0502020204030204" pitchFamily="34" charset="0"/>
              </a:rPr>
              <a:t>Jenzabar</a:t>
            </a:r>
          </a:p>
          <a:p>
            <a:pPr marL="842154" lvl="1" indent="-457200">
              <a:buFont typeface="Arial" panose="020B0604020202020204" pitchFamily="34" charset="0"/>
              <a:buChar char="•"/>
            </a:pPr>
            <a:endParaRPr lang="en-US" sz="2400" b="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5943600"/>
            <a:ext cx="3619500" cy="781050"/>
          </a:xfrm>
          <a:prstGeom prst="rect">
            <a:avLst/>
          </a:prstGeom>
        </p:spPr>
      </p:pic>
    </p:spTree>
    <p:extLst>
      <p:ext uri="{BB962C8B-B14F-4D97-AF65-F5344CB8AC3E}">
        <p14:creationId xmlns:p14="http://schemas.microsoft.com/office/powerpoint/2010/main" val="79909972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pPr algn="ctr"/>
            <a:r>
              <a:rPr lang="en-US" dirty="0">
                <a:solidFill>
                  <a:srgbClr val="0070C0"/>
                </a:solidFill>
                <a:effectLst>
                  <a:outerShdw blurRad="38100" dist="38100" dir="2700000" algn="tl">
                    <a:srgbClr val="000000">
                      <a:alpha val="43137"/>
                    </a:srgbClr>
                  </a:outerShdw>
                </a:effectLst>
              </a:rPr>
              <a:t>Student/Instructional System</a:t>
            </a:r>
            <a:br>
              <a:rPr lang="en-US" dirty="0">
                <a:solidFill>
                  <a:srgbClr val="0070C0"/>
                </a:solidFill>
                <a:effectLst>
                  <a:outerShdw blurRad="38100" dist="38100" dir="2700000" algn="tl">
                    <a:srgbClr val="000000">
                      <a:alpha val="43137"/>
                    </a:srgbClr>
                  </a:outerShdw>
                </a:effectLst>
              </a:rPr>
            </a:br>
            <a:r>
              <a:rPr lang="en-US" dirty="0">
                <a:solidFill>
                  <a:srgbClr val="0070C0"/>
                </a:solidFill>
                <a:effectLst>
                  <a:outerShdw blurRad="38100" dist="38100" dir="2700000" algn="tl">
                    <a:srgbClr val="000000">
                      <a:alpha val="43137"/>
                    </a:srgbClr>
                  </a:outerShdw>
                </a:effectLst>
              </a:rPr>
              <a:t>Options</a:t>
            </a:r>
          </a:p>
        </p:txBody>
      </p:sp>
      <p:sp>
        <p:nvSpPr>
          <p:cNvPr id="3" name="Text Placeholder 2"/>
          <p:cNvSpPr>
            <a:spLocks noGrp="1"/>
          </p:cNvSpPr>
          <p:nvPr>
            <p:ph type="body" sz="quarter" idx="10"/>
          </p:nvPr>
        </p:nvSpPr>
        <p:spPr>
          <a:xfrm>
            <a:off x="551656" y="1752600"/>
            <a:ext cx="8040688" cy="1837426"/>
          </a:xfrm>
        </p:spPr>
        <p:txBody>
          <a:bodyPr/>
          <a:lstStyle/>
          <a:p>
            <a:pPr marL="457200" indent="-457200">
              <a:buFont typeface="Arial" panose="020B0604020202020204" pitchFamily="34" charset="0"/>
              <a:buChar char="•"/>
            </a:pPr>
            <a:endParaRPr lang="en-US" b="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600" b="0" dirty="0">
                <a:latin typeface="Calibri" panose="020F0502020204030204" pitchFamily="34" charset="0"/>
                <a:cs typeface="Calibri" panose="020F0502020204030204" pitchFamily="34" charset="0"/>
              </a:rPr>
              <a:t>Workday Student </a:t>
            </a:r>
            <a:r>
              <a:rPr lang="en-US" sz="2600" b="0" dirty="0" smtClean="0">
                <a:latin typeface="Calibri" panose="020F0502020204030204" pitchFamily="34" charset="0"/>
                <a:cs typeface="Calibri" panose="020F0502020204030204" pitchFamily="34" charset="0"/>
              </a:rPr>
              <a:t>System - </a:t>
            </a:r>
            <a:r>
              <a:rPr lang="en-US" sz="2600" b="0" dirty="0">
                <a:latin typeface="Calibri" panose="020F0502020204030204" pitchFamily="34" charset="0"/>
                <a:cs typeface="Calibri" panose="020F0502020204030204" pitchFamily="34" charset="0"/>
              </a:rPr>
              <a:t>implement</a:t>
            </a:r>
          </a:p>
          <a:p>
            <a:pPr marL="457200" indent="-457200"/>
            <a:r>
              <a:rPr lang="en-US" sz="2600" dirty="0" smtClean="0">
                <a:latin typeface="Calibri" panose="020F0502020204030204" pitchFamily="34" charset="0"/>
                <a:cs typeface="Calibri" panose="020F0502020204030204" pitchFamily="34" charset="0"/>
              </a:rPr>
              <a:t>Colleague - </a:t>
            </a:r>
            <a:r>
              <a:rPr lang="en-US" sz="2600" dirty="0">
                <a:latin typeface="Calibri" panose="020F0502020204030204" pitchFamily="34" charset="0"/>
                <a:cs typeface="Calibri" panose="020F0502020204030204" pitchFamily="34" charset="0"/>
              </a:rPr>
              <a:t>do minimal</a:t>
            </a:r>
          </a:p>
          <a:p>
            <a:pPr marL="457200" indent="-457200">
              <a:buFont typeface="Arial" panose="020B0604020202020204" pitchFamily="34" charset="0"/>
              <a:buChar char="•"/>
            </a:pPr>
            <a:r>
              <a:rPr lang="en-US" sz="2600" b="0" dirty="0" smtClean="0">
                <a:latin typeface="Calibri" panose="020F0502020204030204" pitchFamily="34" charset="0"/>
                <a:cs typeface="Calibri" panose="020F0502020204030204" pitchFamily="34" charset="0"/>
              </a:rPr>
              <a:t>Colleague - </a:t>
            </a:r>
            <a:r>
              <a:rPr lang="en-US" sz="2600" b="0" dirty="0">
                <a:latin typeface="Calibri" panose="020F0502020204030204" pitchFamily="34" charset="0"/>
                <a:cs typeface="Calibri" panose="020F0502020204030204" pitchFamily="34" charset="0"/>
              </a:rPr>
              <a:t>improve</a:t>
            </a:r>
          </a:p>
          <a:p>
            <a:pPr marL="842154" lvl="1" indent="-457200">
              <a:buFont typeface="Arial" panose="020B0604020202020204" pitchFamily="34" charset="0"/>
              <a:buChar char="•"/>
            </a:pPr>
            <a:endParaRPr lang="en-US" sz="2400" b="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5943600"/>
            <a:ext cx="3619500" cy="781050"/>
          </a:xfrm>
          <a:prstGeom prst="rect">
            <a:avLst/>
          </a:prstGeom>
        </p:spPr>
      </p:pic>
    </p:spTree>
    <p:extLst>
      <p:ext uri="{BB962C8B-B14F-4D97-AF65-F5344CB8AC3E}">
        <p14:creationId xmlns:p14="http://schemas.microsoft.com/office/powerpoint/2010/main" val="4030370974"/>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pPr algn="ctr"/>
            <a:r>
              <a:rPr lang="en-US" dirty="0">
                <a:solidFill>
                  <a:srgbClr val="0070C0"/>
                </a:solidFill>
                <a:effectLst>
                  <a:outerShdw blurRad="38100" dist="38100" dir="2700000" algn="tl">
                    <a:srgbClr val="000000">
                      <a:alpha val="43137"/>
                    </a:srgbClr>
                  </a:outerShdw>
                </a:effectLst>
              </a:rPr>
              <a:t>Student-Centered (ERP)</a:t>
            </a:r>
            <a:br>
              <a:rPr lang="en-US" dirty="0">
                <a:solidFill>
                  <a:srgbClr val="0070C0"/>
                </a:solidFill>
                <a:effectLst>
                  <a:outerShdw blurRad="38100" dist="38100" dir="2700000" algn="tl">
                    <a:srgbClr val="000000">
                      <a:alpha val="43137"/>
                    </a:srgbClr>
                  </a:outerShdw>
                </a:effectLst>
              </a:rPr>
            </a:br>
            <a:r>
              <a:rPr lang="en-US" dirty="0">
                <a:solidFill>
                  <a:srgbClr val="0070C0"/>
                </a:solidFill>
                <a:effectLst>
                  <a:outerShdw blurRad="38100" dist="38100" dir="2700000" algn="tl">
                    <a:srgbClr val="000000">
                      <a:alpha val="43137"/>
                    </a:srgbClr>
                  </a:outerShdw>
                </a:effectLst>
              </a:rPr>
              <a:t>Initiatives</a:t>
            </a:r>
          </a:p>
        </p:txBody>
      </p:sp>
      <p:sp>
        <p:nvSpPr>
          <p:cNvPr id="3" name="Text Placeholder 2"/>
          <p:cNvSpPr>
            <a:spLocks noGrp="1"/>
          </p:cNvSpPr>
          <p:nvPr>
            <p:ph type="body" sz="quarter" idx="10"/>
          </p:nvPr>
        </p:nvSpPr>
        <p:spPr>
          <a:xfrm>
            <a:off x="551656" y="1524000"/>
            <a:ext cx="8040688" cy="4495800"/>
          </a:xfrm>
        </p:spPr>
        <p:txBody>
          <a:bodyPr>
            <a:normAutofit fontScale="92500" lnSpcReduction="20000"/>
          </a:bodyPr>
          <a:lstStyle/>
          <a:p>
            <a:pPr marL="457200" indent="-457200">
              <a:buFont typeface="Arial" panose="020B0604020202020204" pitchFamily="34" charset="0"/>
              <a:buChar char="•"/>
            </a:pPr>
            <a:r>
              <a:rPr lang="en-US" sz="2600" b="0" dirty="0">
                <a:latin typeface="Calibri" panose="020F0502020204030204" pitchFamily="34" charset="0"/>
                <a:cs typeface="Calibri" panose="020F0502020204030204" pitchFamily="34" charset="0"/>
              </a:rPr>
              <a:t>Evaluate implementation of Colleague </a:t>
            </a:r>
            <a:r>
              <a:rPr lang="en-US" sz="2600" b="0" dirty="0" smtClean="0">
                <a:latin typeface="Calibri" panose="020F0502020204030204" pitchFamily="34" charset="0"/>
                <a:cs typeface="Calibri" panose="020F0502020204030204" pitchFamily="34" charset="0"/>
              </a:rPr>
              <a:t>Self-Service </a:t>
            </a:r>
            <a:r>
              <a:rPr lang="en-US" sz="2600" b="0" dirty="0">
                <a:latin typeface="Calibri" panose="020F0502020204030204" pitchFamily="34" charset="0"/>
                <a:cs typeface="Calibri" panose="020F0502020204030204" pitchFamily="34" charset="0"/>
              </a:rPr>
              <a:t>module:</a:t>
            </a:r>
          </a:p>
          <a:p>
            <a:pPr marL="914400" lvl="1" indent="-457200"/>
            <a:r>
              <a:rPr lang="en-US" sz="2300" b="0" dirty="0">
                <a:latin typeface="Calibri" panose="020F0502020204030204" pitchFamily="34" charset="0"/>
                <a:cs typeface="Calibri" panose="020F0502020204030204" pitchFamily="34" charset="0"/>
              </a:rPr>
              <a:t>Provides better student experience</a:t>
            </a:r>
            <a:endParaRPr lang="en-US" sz="2300" dirty="0">
              <a:latin typeface="Calibri" panose="020F0502020204030204" pitchFamily="34" charset="0"/>
              <a:cs typeface="Calibri" panose="020F0502020204030204" pitchFamily="34" charset="0"/>
            </a:endParaRPr>
          </a:p>
          <a:p>
            <a:pPr marL="914400" lvl="1" indent="-457200"/>
            <a:r>
              <a:rPr lang="en-US" sz="2300" b="0" dirty="0">
                <a:latin typeface="Calibri" panose="020F0502020204030204" pitchFamily="34" charset="0"/>
                <a:cs typeface="Calibri" panose="020F0502020204030204" pitchFamily="34" charset="0"/>
              </a:rPr>
              <a:t>Replaces </a:t>
            </a:r>
            <a:r>
              <a:rPr lang="en-US" sz="2300" b="0" dirty="0" err="1">
                <a:latin typeface="Calibri" panose="020F0502020204030204" pitchFamily="34" charset="0"/>
                <a:cs typeface="Calibri" panose="020F0502020204030204" pitchFamily="34" charset="0"/>
              </a:rPr>
              <a:t>WebAdvisor</a:t>
            </a:r>
            <a:endParaRPr lang="en-US" sz="2300" b="0" dirty="0">
              <a:latin typeface="Calibri" panose="020F0502020204030204" pitchFamily="34" charset="0"/>
              <a:cs typeface="Calibri" panose="020F0502020204030204" pitchFamily="34" charset="0"/>
            </a:endParaRPr>
          </a:p>
          <a:p>
            <a:pPr marL="914400" lvl="1" indent="-457200"/>
            <a:r>
              <a:rPr lang="en-US" sz="2300" b="0" dirty="0">
                <a:latin typeface="Calibri" panose="020F0502020204030204" pitchFamily="34" charset="0"/>
                <a:cs typeface="Calibri" panose="020F0502020204030204" pitchFamily="34" charset="0"/>
              </a:rPr>
              <a:t>Will display additional </a:t>
            </a:r>
            <a:r>
              <a:rPr lang="en-US" sz="2300" dirty="0" smtClean="0">
                <a:latin typeface="Calibri" panose="020F0502020204030204" pitchFamily="34" charset="0"/>
                <a:cs typeface="Calibri" panose="020F0502020204030204" pitchFamily="34" charset="0"/>
              </a:rPr>
              <a:t>information - </a:t>
            </a:r>
            <a:r>
              <a:rPr lang="en-US" sz="2300" b="0" dirty="0">
                <a:latin typeface="Calibri" panose="020F0502020204030204" pitchFamily="34" charset="0"/>
                <a:cs typeface="Calibri" panose="020F0502020204030204" pitchFamily="34" charset="0"/>
              </a:rPr>
              <a:t>student billing, etc.</a:t>
            </a:r>
          </a:p>
          <a:p>
            <a:pPr marL="457200" indent="-457200"/>
            <a:r>
              <a:rPr lang="en-US" sz="2600" dirty="0">
                <a:latin typeface="Calibri" panose="020F0502020204030204" pitchFamily="34" charset="0"/>
                <a:cs typeface="Calibri" panose="020F0502020204030204" pitchFamily="34" charset="0"/>
              </a:rPr>
              <a:t>Implement unused functionality available in baseline:</a:t>
            </a:r>
          </a:p>
          <a:p>
            <a:pPr marL="914400" lvl="1" indent="-457200"/>
            <a:r>
              <a:rPr lang="en-US" sz="2300" dirty="0">
                <a:latin typeface="Calibri" panose="020F0502020204030204" pitchFamily="34" charset="0"/>
                <a:cs typeface="Calibri" panose="020F0502020204030204" pitchFamily="34" charset="0"/>
              </a:rPr>
              <a:t>Graduation</a:t>
            </a:r>
          </a:p>
          <a:p>
            <a:pPr marL="914400" lvl="1" indent="-457200"/>
            <a:r>
              <a:rPr lang="en-US" sz="2300" dirty="0">
                <a:latin typeface="Calibri" panose="020F0502020204030204" pitchFamily="34" charset="0"/>
                <a:cs typeface="Calibri" panose="020F0502020204030204" pitchFamily="34" charset="0"/>
              </a:rPr>
              <a:t>Veterans module </a:t>
            </a:r>
          </a:p>
          <a:p>
            <a:pPr marL="914400" lvl="1" indent="-457200"/>
            <a:r>
              <a:rPr lang="en-US" sz="2300" dirty="0">
                <a:latin typeface="Calibri" panose="020F0502020204030204" pitchFamily="34" charset="0"/>
                <a:cs typeface="Calibri" panose="020F0502020204030204" pitchFamily="34" charset="0"/>
              </a:rPr>
              <a:t>Gainful employment</a:t>
            </a:r>
          </a:p>
          <a:p>
            <a:pPr marL="914400" lvl="1" indent="-457200"/>
            <a:r>
              <a:rPr lang="en-US" sz="2300" dirty="0">
                <a:latin typeface="Calibri" panose="020F0502020204030204" pitchFamily="34" charset="0"/>
                <a:cs typeface="Calibri" panose="020F0502020204030204" pitchFamily="34" charset="0"/>
              </a:rPr>
              <a:t>Active programs and majors</a:t>
            </a:r>
          </a:p>
          <a:p>
            <a:pPr marL="914400" lvl="1" indent="-457200"/>
            <a:r>
              <a:rPr lang="en-US" sz="2300" dirty="0">
                <a:latin typeface="Calibri" panose="020F0502020204030204" pitchFamily="34" charset="0"/>
                <a:cs typeface="Calibri" panose="020F0502020204030204" pitchFamily="34" charset="0"/>
              </a:rPr>
              <a:t>Communications management</a:t>
            </a:r>
          </a:p>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Implement Colleague </a:t>
            </a:r>
            <a:r>
              <a:rPr lang="en-US" sz="2600" b="0" dirty="0">
                <a:latin typeface="Calibri" panose="020F0502020204030204" pitchFamily="34" charset="0"/>
                <a:cs typeface="Calibri" panose="020F0502020204030204" pitchFamily="34" charset="0"/>
              </a:rPr>
              <a:t>Student Ed Plan </a:t>
            </a:r>
          </a:p>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Evaluate </a:t>
            </a:r>
            <a:r>
              <a:rPr lang="en-US" sz="2600" b="0" dirty="0">
                <a:latin typeface="Calibri" panose="020F0502020204030204" pitchFamily="34" charset="0"/>
                <a:cs typeface="Calibri" panose="020F0502020204030204" pitchFamily="34" charset="0"/>
              </a:rPr>
              <a:t>implementation of Colleague degree audit</a:t>
            </a:r>
          </a:p>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Evaluate implementation of CRM/Recruit for outreach</a:t>
            </a:r>
            <a:endParaRPr lang="en-US" sz="2600" b="0" dirty="0">
              <a:latin typeface="Calibri" panose="020F0502020204030204" pitchFamily="34" charset="0"/>
              <a:cs typeface="Calibri" panose="020F0502020204030204" pitchFamily="34" charset="0"/>
            </a:endParaRPr>
          </a:p>
          <a:p>
            <a:pPr marL="457200" indent="-457200"/>
            <a:r>
              <a:rPr lang="en-US" sz="2700" dirty="0">
                <a:latin typeface="Calibri" panose="020F0502020204030204" pitchFamily="34" charset="0"/>
                <a:cs typeface="Calibri" panose="020F0502020204030204" pitchFamily="34" charset="0"/>
              </a:rPr>
              <a:t>Evaluate implementation of Colleague financial aid</a:t>
            </a:r>
          </a:p>
          <a:p>
            <a:pPr marL="800100" lvl="1" indent="-457200"/>
            <a:endParaRPr lang="en-US" sz="2300" b="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4500" y="6019800"/>
            <a:ext cx="3619500" cy="781050"/>
          </a:xfrm>
          <a:prstGeom prst="rect">
            <a:avLst/>
          </a:prstGeom>
        </p:spPr>
      </p:pic>
    </p:spTree>
    <p:extLst>
      <p:ext uri="{BB962C8B-B14F-4D97-AF65-F5344CB8AC3E}">
        <p14:creationId xmlns:p14="http://schemas.microsoft.com/office/powerpoint/2010/main" val="1756828943"/>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pPr algn="ctr"/>
            <a:r>
              <a:rPr lang="en-US" dirty="0">
                <a:solidFill>
                  <a:srgbClr val="0070C0"/>
                </a:solidFill>
                <a:effectLst>
                  <a:outerShdw blurRad="38100" dist="38100" dir="2700000" algn="tl">
                    <a:srgbClr val="000000">
                      <a:alpha val="43137"/>
                    </a:srgbClr>
                  </a:outerShdw>
                </a:effectLst>
              </a:rPr>
              <a:t>Other ERP System Initiatives</a:t>
            </a:r>
          </a:p>
        </p:txBody>
      </p:sp>
      <p:sp>
        <p:nvSpPr>
          <p:cNvPr id="3" name="Text Placeholder 2"/>
          <p:cNvSpPr>
            <a:spLocks noGrp="1"/>
          </p:cNvSpPr>
          <p:nvPr>
            <p:ph type="body" sz="quarter" idx="10"/>
          </p:nvPr>
        </p:nvSpPr>
        <p:spPr>
          <a:xfrm>
            <a:off x="551656" y="1524000"/>
            <a:ext cx="8040688" cy="4495800"/>
          </a:xfrm>
        </p:spPr>
        <p:txBody>
          <a:bodyPr>
            <a:normAutofit/>
          </a:bodyPr>
          <a:lstStyle/>
          <a:p>
            <a:pPr marL="457200" indent="-457200">
              <a:buFont typeface="Arial" panose="020B0604020202020204" pitchFamily="34" charset="0"/>
              <a:buChar char="•"/>
            </a:pPr>
            <a:r>
              <a:rPr lang="en-US" sz="2600" b="0" dirty="0">
                <a:latin typeface="Calibri" panose="020F0502020204030204" pitchFamily="34" charset="0"/>
                <a:cs typeface="Calibri" panose="020F0502020204030204" pitchFamily="34" charset="0"/>
              </a:rPr>
              <a:t>Workday</a:t>
            </a:r>
          </a:p>
          <a:p>
            <a:pPr marL="800100" lvl="1" indent="-457200"/>
            <a:r>
              <a:rPr lang="en-US" sz="2300" dirty="0">
                <a:latin typeface="Calibri" panose="020F0502020204030204" pitchFamily="34" charset="0"/>
                <a:cs typeface="Calibri" panose="020F0502020204030204" pitchFamily="34" charset="0"/>
              </a:rPr>
              <a:t>Foundation </a:t>
            </a:r>
            <a:r>
              <a:rPr lang="en-US" sz="2300" dirty="0" smtClean="0">
                <a:latin typeface="Calibri" panose="020F0502020204030204" pitchFamily="34" charset="0"/>
                <a:cs typeface="Calibri" panose="020F0502020204030204" pitchFamily="34" charset="0"/>
              </a:rPr>
              <a:t>WD Finance implementation</a:t>
            </a:r>
            <a:endParaRPr lang="en-US" sz="2300" dirty="0">
              <a:latin typeface="Calibri" panose="020F0502020204030204" pitchFamily="34" charset="0"/>
              <a:cs typeface="Calibri" panose="020F0502020204030204" pitchFamily="34" charset="0"/>
            </a:endParaRPr>
          </a:p>
          <a:p>
            <a:pPr marL="800100" lvl="1" indent="-457200"/>
            <a:r>
              <a:rPr lang="en-US" sz="2300" dirty="0" smtClean="0">
                <a:latin typeface="Calibri" panose="020F0502020204030204" pitchFamily="34" charset="0"/>
                <a:cs typeface="Calibri" panose="020F0502020204030204" pitchFamily="34" charset="0"/>
              </a:rPr>
              <a:t>HR On-boarding</a:t>
            </a:r>
            <a:endParaRPr lang="en-US" sz="2300" dirty="0">
              <a:latin typeface="Calibri" panose="020F0502020204030204" pitchFamily="34" charset="0"/>
              <a:cs typeface="Calibri" panose="020F0502020204030204" pitchFamily="34" charset="0"/>
            </a:endParaRPr>
          </a:p>
          <a:p>
            <a:pPr marL="800100" lvl="1" indent="-457200"/>
            <a:r>
              <a:rPr lang="en-US" sz="2300" dirty="0" smtClean="0">
                <a:latin typeface="Calibri" panose="020F0502020204030204" pitchFamily="34" charset="0"/>
                <a:cs typeface="Calibri" panose="020F0502020204030204" pitchFamily="34" charset="0"/>
              </a:rPr>
              <a:t>HR Talent </a:t>
            </a:r>
            <a:r>
              <a:rPr lang="en-US" sz="2300" dirty="0">
                <a:latin typeface="Calibri" panose="020F0502020204030204" pitchFamily="34" charset="0"/>
                <a:cs typeface="Calibri" panose="020F0502020204030204" pitchFamily="34" charset="0"/>
              </a:rPr>
              <a:t>management</a:t>
            </a:r>
          </a:p>
          <a:p>
            <a:pPr marL="800100" lvl="1" indent="-457200"/>
            <a:r>
              <a:rPr lang="en-US" sz="2300" dirty="0" smtClean="0">
                <a:latin typeface="Calibri" panose="020F0502020204030204" pitchFamily="34" charset="0"/>
                <a:cs typeface="Calibri" panose="020F0502020204030204" pitchFamily="34" charset="0"/>
              </a:rPr>
              <a:t>HR Recruiter - </a:t>
            </a:r>
            <a:r>
              <a:rPr lang="en-US" sz="2300" dirty="0">
                <a:latin typeface="Calibri" panose="020F0502020204030204" pitchFamily="34" charset="0"/>
                <a:cs typeface="Calibri" panose="020F0502020204030204" pitchFamily="34" charset="0"/>
              </a:rPr>
              <a:t>deferred </a:t>
            </a:r>
            <a:r>
              <a:rPr lang="en-US" sz="2300" dirty="0" smtClean="0">
                <a:latin typeface="Calibri" panose="020F0502020204030204" pitchFamily="34" charset="0"/>
                <a:cs typeface="Calibri" panose="020F0502020204030204" pitchFamily="34" charset="0"/>
              </a:rPr>
              <a:t>until 2018 (and finish other WD implementations)</a:t>
            </a:r>
            <a:endParaRPr lang="en-US" sz="2300" dirty="0">
              <a:latin typeface="Calibri" panose="020F0502020204030204" pitchFamily="34" charset="0"/>
              <a:cs typeface="Calibri" panose="020F0502020204030204" pitchFamily="34" charset="0"/>
            </a:endParaRPr>
          </a:p>
          <a:p>
            <a:pPr marL="457200" indent="-457200"/>
            <a:r>
              <a:rPr lang="en-US" sz="2600" dirty="0">
                <a:latin typeface="Calibri" panose="020F0502020204030204" pitchFamily="34" charset="0"/>
                <a:cs typeface="Calibri" panose="020F0502020204030204" pitchFamily="34" charset="0"/>
              </a:rPr>
              <a:t>Document imaging upgrade</a:t>
            </a:r>
          </a:p>
          <a:p>
            <a:pPr marL="457200" indent="-457200"/>
            <a:r>
              <a:rPr lang="en-US" sz="2600" b="0" dirty="0">
                <a:latin typeface="Calibri" panose="020F0502020204030204" pitchFamily="34" charset="0"/>
                <a:cs typeface="Calibri" panose="020F0502020204030204" pitchFamily="34" charset="0"/>
              </a:rPr>
              <a:t>R25 upgrade</a:t>
            </a:r>
          </a:p>
          <a:p>
            <a:pPr marL="457200" indent="-457200"/>
            <a:r>
              <a:rPr lang="en-US" sz="2600" dirty="0">
                <a:latin typeface="Calibri" panose="020F0502020204030204" pitchFamily="34" charset="0"/>
                <a:cs typeface="Calibri" panose="020F0502020204030204" pitchFamily="34" charset="0"/>
              </a:rPr>
              <a:t>Data warehouse </a:t>
            </a:r>
            <a:r>
              <a:rPr lang="en-US" sz="2600" dirty="0" smtClean="0">
                <a:latin typeface="Calibri" panose="020F0502020204030204" pitchFamily="34" charset="0"/>
                <a:cs typeface="Calibri" panose="020F0502020204030204" pitchFamily="34" charset="0"/>
              </a:rPr>
              <a:t>and reporting improvements</a:t>
            </a:r>
            <a:endParaRPr lang="en-US" sz="2600" b="0" dirty="0">
              <a:latin typeface="Calibri" panose="020F0502020204030204" pitchFamily="34" charset="0"/>
              <a:cs typeface="Calibri" panose="020F0502020204030204" pitchFamily="34" charset="0"/>
            </a:endParaRPr>
          </a:p>
          <a:p>
            <a:pPr marL="800100" lvl="1" indent="-457200"/>
            <a:endParaRPr lang="en-US" sz="2300" b="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4500" y="6019800"/>
            <a:ext cx="3619500" cy="781050"/>
          </a:xfrm>
          <a:prstGeom prst="rect">
            <a:avLst/>
          </a:prstGeom>
        </p:spPr>
      </p:pic>
    </p:spTree>
    <p:extLst>
      <p:ext uri="{BB962C8B-B14F-4D97-AF65-F5344CB8AC3E}">
        <p14:creationId xmlns:p14="http://schemas.microsoft.com/office/powerpoint/2010/main" val="292271835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p:txBody>
          <a:bodyPr/>
          <a:lstStyle/>
          <a:p>
            <a:pPr algn="ctr"/>
            <a:r>
              <a:rPr lang="en-US" dirty="0" smtClean="0">
                <a:solidFill>
                  <a:srgbClr val="0070C0"/>
                </a:solidFill>
                <a:effectLst>
                  <a:outerShdw blurRad="38100" dist="38100" dir="2700000" algn="tl">
                    <a:srgbClr val="000000">
                      <a:alpha val="43137"/>
                    </a:srgbClr>
                  </a:outerShdw>
                </a:effectLst>
              </a:rPr>
              <a:t>Security Initiatives</a:t>
            </a:r>
            <a:endParaRPr lang="en-US" dirty="0">
              <a:solidFill>
                <a:srgbClr val="0070C0"/>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pPr marL="42054" indent="0">
              <a:buNone/>
            </a:pPr>
            <a:endParaRPr lang="en-US" sz="2700" dirty="0">
              <a:latin typeface="Calibri" panose="020F0502020204030204" pitchFamily="34" charset="0"/>
              <a:cs typeface="Calibri" panose="020F0502020204030204" pitchFamily="34" charset="0"/>
            </a:endParaRPr>
          </a:p>
          <a:p>
            <a:pPr marL="842154" lvl="1" indent="-457200">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3500" y="6041343"/>
            <a:ext cx="3619500" cy="781050"/>
          </a:xfrm>
          <a:prstGeom prst="rect">
            <a:avLst/>
          </a:prstGeom>
        </p:spPr>
      </p:pic>
    </p:spTree>
    <p:extLst>
      <p:ext uri="{BB962C8B-B14F-4D97-AF65-F5344CB8AC3E}">
        <p14:creationId xmlns:p14="http://schemas.microsoft.com/office/powerpoint/2010/main" val="224001559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pPr algn="ctr"/>
            <a:r>
              <a:rPr lang="en-US" dirty="0">
                <a:solidFill>
                  <a:srgbClr val="0070C0"/>
                </a:solidFill>
                <a:effectLst>
                  <a:outerShdw blurRad="38100" dist="38100" dir="2700000" algn="tl">
                    <a:srgbClr val="000000">
                      <a:alpha val="43137"/>
                    </a:srgbClr>
                  </a:outerShdw>
                </a:effectLst>
              </a:rPr>
              <a:t>Technology Plan</a:t>
            </a:r>
            <a:br>
              <a:rPr lang="en-US" dirty="0">
                <a:solidFill>
                  <a:srgbClr val="0070C0"/>
                </a:solidFill>
                <a:effectLst>
                  <a:outerShdw blurRad="38100" dist="38100" dir="2700000" algn="tl">
                    <a:srgbClr val="000000">
                      <a:alpha val="43137"/>
                    </a:srgbClr>
                  </a:outerShdw>
                </a:effectLst>
              </a:rPr>
            </a:br>
            <a:r>
              <a:rPr lang="en-US" dirty="0">
                <a:solidFill>
                  <a:srgbClr val="0070C0"/>
                </a:solidFill>
                <a:effectLst>
                  <a:outerShdw blurRad="38100" dist="38100" dir="2700000" algn="tl">
                    <a:srgbClr val="000000">
                      <a:alpha val="43137"/>
                    </a:srgbClr>
                  </a:outerShdw>
                </a:effectLst>
              </a:rPr>
              <a:t>Proposed </a:t>
            </a:r>
            <a:r>
              <a:rPr lang="en-US" dirty="0" smtClean="0">
                <a:solidFill>
                  <a:srgbClr val="0070C0"/>
                </a:solidFill>
                <a:effectLst>
                  <a:outerShdw blurRad="38100" dist="38100" dir="2700000" algn="tl">
                    <a:srgbClr val="000000">
                      <a:alpha val="43137"/>
                    </a:srgbClr>
                  </a:outerShdw>
                </a:effectLst>
              </a:rPr>
              <a:t>Vision Statement</a:t>
            </a:r>
            <a:endParaRPr lang="en-US" dirty="0">
              <a:solidFill>
                <a:srgbClr val="0070C0"/>
              </a:solidFill>
              <a:effectLst>
                <a:outerShdw blurRad="38100" dist="38100" dir="2700000" algn="tl">
                  <a:srgbClr val="000000">
                    <a:alpha val="43137"/>
                  </a:srgbClr>
                </a:outerShdw>
              </a:effectLst>
            </a:endParaRPr>
          </a:p>
        </p:txBody>
      </p:sp>
      <p:sp>
        <p:nvSpPr>
          <p:cNvPr id="3" name="Text Placeholder 2"/>
          <p:cNvSpPr>
            <a:spLocks noGrp="1"/>
          </p:cNvSpPr>
          <p:nvPr>
            <p:ph type="body" sz="quarter" idx="10"/>
          </p:nvPr>
        </p:nvSpPr>
        <p:spPr>
          <a:xfrm>
            <a:off x="551656" y="1524000"/>
            <a:ext cx="8040688" cy="4191000"/>
          </a:xfrm>
        </p:spPr>
        <p:txBody>
          <a:bodyPr>
            <a:normAutofit/>
          </a:bodyPr>
          <a:lstStyle/>
          <a:p>
            <a:pPr marL="0" indent="0">
              <a:buNone/>
            </a:pPr>
            <a:endParaRPr lang="en-US" sz="2600" dirty="0" smtClean="0">
              <a:latin typeface="Calibri" panose="020F0502020204030204" pitchFamily="34" charset="0"/>
              <a:cs typeface="Calibri" panose="020F0502020204030204" pitchFamily="34" charset="0"/>
            </a:endParaRPr>
          </a:p>
          <a:p>
            <a:pPr marL="0" indent="0">
              <a:buNone/>
            </a:pPr>
            <a:r>
              <a:rPr lang="en-US" sz="2800" dirty="0"/>
              <a:t>Implement student-centric, dynamic, reliable and integrated technology systems that promote student success and institutional excellence.</a:t>
            </a:r>
            <a:endParaRPr lang="en-US" sz="26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5943600"/>
            <a:ext cx="3619500" cy="781050"/>
          </a:xfrm>
          <a:prstGeom prst="rect">
            <a:avLst/>
          </a:prstGeom>
        </p:spPr>
      </p:pic>
    </p:spTree>
    <p:extLst>
      <p:ext uri="{BB962C8B-B14F-4D97-AF65-F5344CB8AC3E}">
        <p14:creationId xmlns:p14="http://schemas.microsoft.com/office/powerpoint/2010/main" val="3509210524"/>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pPr algn="ctr"/>
            <a:r>
              <a:rPr lang="en-US" dirty="0" smtClean="0">
                <a:solidFill>
                  <a:srgbClr val="0070C0"/>
                </a:solidFill>
                <a:effectLst>
                  <a:outerShdw blurRad="38100" dist="38100" dir="2700000" algn="tl">
                    <a:srgbClr val="000000">
                      <a:alpha val="43137"/>
                    </a:srgbClr>
                  </a:outerShdw>
                </a:effectLst>
              </a:rPr>
              <a:t>Information &amp; System Security</a:t>
            </a:r>
            <a:endParaRPr lang="en-US" dirty="0">
              <a:solidFill>
                <a:srgbClr val="0070C0"/>
              </a:solidFill>
              <a:effectLst>
                <a:outerShdw blurRad="38100" dist="38100" dir="2700000" algn="tl">
                  <a:srgbClr val="000000">
                    <a:alpha val="43137"/>
                  </a:srgbClr>
                </a:outerShdw>
              </a:effectLst>
            </a:endParaRPr>
          </a:p>
        </p:txBody>
      </p:sp>
      <p:sp>
        <p:nvSpPr>
          <p:cNvPr id="3" name="Text Placeholder 2"/>
          <p:cNvSpPr>
            <a:spLocks noGrp="1"/>
          </p:cNvSpPr>
          <p:nvPr>
            <p:ph type="body" sz="quarter" idx="10"/>
          </p:nvPr>
        </p:nvSpPr>
        <p:spPr>
          <a:xfrm>
            <a:off x="551656" y="1524000"/>
            <a:ext cx="8040688" cy="4495800"/>
          </a:xfrm>
        </p:spPr>
        <p:txBody>
          <a:bodyPr>
            <a:normAutofit/>
          </a:bodyPr>
          <a:lstStyle/>
          <a:p>
            <a:pPr marL="457200" indent="-457200">
              <a:buFont typeface="Arial" panose="020B0604020202020204" pitchFamily="34" charset="0"/>
              <a:buChar char="•"/>
            </a:pPr>
            <a:r>
              <a:rPr lang="en-US" sz="2300" b="0" dirty="0" smtClean="0">
                <a:latin typeface="Calibri" panose="020F0502020204030204" pitchFamily="34" charset="0"/>
                <a:cs typeface="Calibri" panose="020F0502020204030204" pitchFamily="34" charset="0"/>
              </a:rPr>
              <a:t>CIS 20 – Center for Internet Security 20 Controls</a:t>
            </a:r>
            <a:br>
              <a:rPr lang="en-US" sz="2300" b="0" dirty="0" smtClean="0">
                <a:latin typeface="Calibri" panose="020F0502020204030204" pitchFamily="34" charset="0"/>
                <a:cs typeface="Calibri" panose="020F0502020204030204" pitchFamily="34" charset="0"/>
              </a:rPr>
            </a:br>
            <a:endParaRPr lang="en-US" sz="2300" b="0" dirty="0" smtClean="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300" b="0" dirty="0" smtClean="0">
                <a:latin typeface="Calibri" panose="020F0502020204030204" pitchFamily="34" charset="0"/>
                <a:cs typeface="Calibri" panose="020F0502020204030204" pitchFamily="34" charset="0"/>
              </a:rPr>
              <a:t>Current and planned initiatives</a:t>
            </a:r>
            <a:br>
              <a:rPr lang="en-US" sz="2300" b="0" dirty="0" smtClean="0">
                <a:latin typeface="Calibri" panose="020F0502020204030204" pitchFamily="34" charset="0"/>
                <a:cs typeface="Calibri" panose="020F0502020204030204" pitchFamily="34" charset="0"/>
              </a:rPr>
            </a:br>
            <a:endParaRPr lang="en-US" sz="2300" b="0" dirty="0" smtClean="0">
              <a:latin typeface="Calibri" panose="020F0502020204030204" pitchFamily="34" charset="0"/>
              <a:cs typeface="Calibri" panose="020F0502020204030204" pitchFamily="34" charset="0"/>
            </a:endParaRPr>
          </a:p>
          <a:p>
            <a:pPr marL="800100" lvl="1" indent="-457200"/>
            <a:r>
              <a:rPr lang="en-US" sz="2000" dirty="0" smtClean="0">
                <a:latin typeface="Calibri" panose="020F0502020204030204" pitchFamily="34" charset="0"/>
                <a:cs typeface="Calibri" panose="020F0502020204030204" pitchFamily="34" charset="0"/>
              </a:rPr>
              <a:t>Description, Status, CIS Control, Who, Priority, Date</a:t>
            </a:r>
            <a:r>
              <a:rPr lang="en-US" sz="2000" b="0" dirty="0" smtClean="0">
                <a:latin typeface="Calibri" panose="020F0502020204030204" pitchFamily="34" charset="0"/>
                <a:cs typeface="Calibri" panose="020F0502020204030204" pitchFamily="34" charset="0"/>
              </a:rPr>
              <a:t/>
            </a:r>
            <a:br>
              <a:rPr lang="en-US" sz="2000" b="0" dirty="0" smtClean="0">
                <a:latin typeface="Calibri" panose="020F0502020204030204" pitchFamily="34" charset="0"/>
                <a:cs typeface="Calibri" panose="020F0502020204030204" pitchFamily="34" charset="0"/>
              </a:rPr>
            </a:br>
            <a:endParaRPr lang="en-US" sz="2000" b="0" dirty="0" smtClean="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300" dirty="0" smtClean="0">
                <a:latin typeface="Calibri" panose="020F0502020204030204" pitchFamily="34" charset="0"/>
                <a:cs typeface="Calibri" panose="020F0502020204030204" pitchFamily="34" charset="0"/>
              </a:rPr>
              <a:t>Information &amp; Systems Security Workgroup</a:t>
            </a:r>
            <a:r>
              <a:rPr lang="en-US" sz="2300" b="0" dirty="0" smtClean="0">
                <a:latin typeface="Calibri" panose="020F0502020204030204" pitchFamily="34" charset="0"/>
                <a:cs typeface="Calibri" panose="020F0502020204030204" pitchFamily="34" charset="0"/>
              </a:rPr>
              <a:t/>
            </a:r>
            <a:br>
              <a:rPr lang="en-US" sz="2300" b="0" dirty="0" smtClean="0">
                <a:latin typeface="Calibri" panose="020F0502020204030204" pitchFamily="34" charset="0"/>
                <a:cs typeface="Calibri" panose="020F0502020204030204" pitchFamily="34" charset="0"/>
              </a:rPr>
            </a:br>
            <a:endParaRPr lang="en-US" sz="2300" b="0" dirty="0" smtClean="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endParaRPr lang="en-US" sz="2300" b="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4500" y="6019800"/>
            <a:ext cx="3619500" cy="781050"/>
          </a:xfrm>
          <a:prstGeom prst="rect">
            <a:avLst/>
          </a:prstGeom>
        </p:spPr>
      </p:pic>
    </p:spTree>
    <p:extLst>
      <p:ext uri="{BB962C8B-B14F-4D97-AF65-F5344CB8AC3E}">
        <p14:creationId xmlns:p14="http://schemas.microsoft.com/office/powerpoint/2010/main" val="1867496579"/>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pPr algn="ctr"/>
            <a:r>
              <a:rPr lang="en-US" dirty="0">
                <a:solidFill>
                  <a:srgbClr val="0070C0"/>
                </a:solidFill>
                <a:effectLst>
                  <a:outerShdw blurRad="38100" dist="38100" dir="2700000" algn="tl">
                    <a:srgbClr val="000000">
                      <a:alpha val="43137"/>
                    </a:srgbClr>
                  </a:outerShdw>
                </a:effectLst>
              </a:rPr>
              <a:t>Security Initiatives</a:t>
            </a:r>
          </a:p>
        </p:txBody>
      </p:sp>
      <p:sp>
        <p:nvSpPr>
          <p:cNvPr id="3" name="Text Placeholder 2"/>
          <p:cNvSpPr>
            <a:spLocks noGrp="1"/>
          </p:cNvSpPr>
          <p:nvPr>
            <p:ph type="body" sz="quarter" idx="10"/>
          </p:nvPr>
        </p:nvSpPr>
        <p:spPr>
          <a:xfrm>
            <a:off x="551656" y="1524000"/>
            <a:ext cx="8040688" cy="4495800"/>
          </a:xfrm>
        </p:spPr>
        <p:txBody>
          <a:bodyPr>
            <a:normAutofit fontScale="85000" lnSpcReduction="20000"/>
          </a:bodyPr>
          <a:lstStyle/>
          <a:p>
            <a:pPr marL="457200" indent="-457200">
              <a:buFont typeface="Arial" panose="020B0604020202020204" pitchFamily="34" charset="0"/>
              <a:buChar char="•"/>
            </a:pPr>
            <a:r>
              <a:rPr lang="en-US" sz="2600" b="0" dirty="0">
                <a:latin typeface="Calibri" panose="020F0502020204030204" pitchFamily="34" charset="0"/>
                <a:cs typeface="Calibri" panose="020F0502020204030204" pitchFamily="34" charset="0"/>
              </a:rPr>
              <a:t>Implement two factor </a:t>
            </a:r>
            <a:r>
              <a:rPr lang="en-US" sz="2600" b="0" dirty="0" smtClean="0">
                <a:latin typeface="Calibri" panose="020F0502020204030204" pitchFamily="34" charset="0"/>
                <a:cs typeface="Calibri" panose="020F0502020204030204" pitchFamily="34" charset="0"/>
              </a:rPr>
              <a:t>authentication</a:t>
            </a:r>
          </a:p>
          <a:p>
            <a:pPr marL="800100" lvl="1" indent="-457200"/>
            <a:r>
              <a:rPr lang="en-US" sz="2300" dirty="0" smtClean="0">
                <a:latin typeface="Calibri" panose="020F0502020204030204" pitchFamily="34" charset="0"/>
                <a:cs typeface="Calibri" panose="020F0502020204030204" pitchFamily="34" charset="0"/>
              </a:rPr>
              <a:t>Workday</a:t>
            </a:r>
            <a:r>
              <a:rPr lang="en-US" sz="2300" b="0" dirty="0" smtClean="0">
                <a:latin typeface="Calibri" panose="020F0502020204030204" pitchFamily="34" charset="0"/>
                <a:cs typeface="Calibri" panose="020F0502020204030204" pitchFamily="34" charset="0"/>
              </a:rPr>
              <a:t>-complete!</a:t>
            </a:r>
          </a:p>
          <a:p>
            <a:pPr marL="800100" lvl="1" indent="-457200"/>
            <a:r>
              <a:rPr lang="en-US" sz="2300" dirty="0" smtClean="0">
                <a:latin typeface="Calibri" panose="020F0502020204030204" pitchFamily="34" charset="0"/>
                <a:cs typeface="Calibri" panose="020F0502020204030204" pitchFamily="34" charset="0"/>
              </a:rPr>
              <a:t>Other cloud-based systems:</a:t>
            </a:r>
          </a:p>
          <a:p>
            <a:pPr marL="1143000" lvl="2" indent="-457200"/>
            <a:r>
              <a:rPr lang="en-US" sz="2000" dirty="0" smtClean="0">
                <a:latin typeface="Calibri" panose="020F0502020204030204" pitchFamily="34" charset="0"/>
                <a:cs typeface="Calibri" panose="020F0502020204030204" pitchFamily="34" charset="0"/>
              </a:rPr>
              <a:t>Office365</a:t>
            </a:r>
            <a:endParaRPr lang="en-US" sz="2000" b="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600" b="0" dirty="0">
                <a:latin typeface="Calibri" panose="020F0502020204030204" pitchFamily="34" charset="0"/>
                <a:cs typeface="Calibri" panose="020F0502020204030204" pitchFamily="34" charset="0"/>
              </a:rPr>
              <a:t>Restrict administrator </a:t>
            </a:r>
            <a:r>
              <a:rPr lang="en-US" sz="2600" dirty="0">
                <a:latin typeface="Calibri" panose="020F0502020204030204" pitchFamily="34" charset="0"/>
                <a:cs typeface="Calibri" panose="020F0502020204030204" pitchFamily="34" charset="0"/>
              </a:rPr>
              <a:t>rights on desk top computers</a:t>
            </a:r>
          </a:p>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Implement complex passwords</a:t>
            </a:r>
          </a:p>
          <a:p>
            <a:pPr marL="457200" indent="-457200">
              <a:buFont typeface="Arial" panose="020B0604020202020204" pitchFamily="34" charset="0"/>
              <a:buChar char="•"/>
            </a:pPr>
            <a:r>
              <a:rPr lang="en-US" sz="2600" b="0" dirty="0">
                <a:latin typeface="Calibri" panose="020F0502020204030204" pitchFamily="34" charset="0"/>
                <a:cs typeface="Calibri" panose="020F0502020204030204" pitchFamily="34" charset="0"/>
              </a:rPr>
              <a:t>Port security </a:t>
            </a:r>
            <a:r>
              <a:rPr lang="en-US" sz="2600" b="0" dirty="0" smtClean="0">
                <a:latin typeface="Calibri" panose="020F0502020204030204" pitchFamily="34" charset="0"/>
                <a:cs typeface="Calibri" panose="020F0502020204030204" pitchFamily="34" charset="0"/>
              </a:rPr>
              <a:t>issues</a:t>
            </a:r>
            <a:endParaRPr lang="en-US" sz="2600" b="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Physical </a:t>
            </a:r>
            <a:r>
              <a:rPr lang="en-US" sz="2600" dirty="0" smtClean="0">
                <a:latin typeface="Calibri" panose="020F0502020204030204" pitchFamily="34" charset="0"/>
                <a:cs typeface="Calibri" panose="020F0502020204030204" pitchFamily="34" charset="0"/>
              </a:rPr>
              <a:t>access</a:t>
            </a:r>
            <a:endParaRPr lang="en-US" sz="26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600" b="0" dirty="0">
                <a:latin typeface="Calibri" panose="020F0502020204030204" pitchFamily="34" charset="0"/>
                <a:cs typeface="Calibri" panose="020F0502020204030204" pitchFamily="34" charset="0"/>
              </a:rPr>
              <a:t>Domain </a:t>
            </a:r>
            <a:r>
              <a:rPr lang="en-US" sz="2600" b="0" dirty="0" smtClean="0">
                <a:latin typeface="Calibri" panose="020F0502020204030204" pitchFamily="34" charset="0"/>
                <a:cs typeface="Calibri" panose="020F0502020204030204" pitchFamily="34" charset="0"/>
              </a:rPr>
              <a:t>admins</a:t>
            </a:r>
            <a:endParaRPr lang="en-US" sz="2600" b="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600" b="0" dirty="0" smtClean="0">
                <a:latin typeface="Calibri" panose="020F0502020204030204" pitchFamily="34" charset="0"/>
                <a:cs typeface="Calibri" panose="020F0502020204030204" pitchFamily="34" charset="0"/>
              </a:rPr>
              <a:t>Personally Identifiable Information (PII) protections</a:t>
            </a:r>
          </a:p>
          <a:p>
            <a:pPr marL="457200" indent="-457200"/>
            <a:r>
              <a:rPr lang="en-US" sz="2600" dirty="0">
                <a:latin typeface="Calibri" panose="020F0502020204030204" pitchFamily="34" charset="0"/>
                <a:cs typeface="Calibri" panose="020F0502020204030204" pitchFamily="34" charset="0"/>
              </a:rPr>
              <a:t>FERPA/PII </a:t>
            </a:r>
            <a:r>
              <a:rPr lang="en-US" sz="2600" dirty="0" smtClean="0">
                <a:latin typeface="Calibri" panose="020F0502020204030204" pitchFamily="34" charset="0"/>
                <a:cs typeface="Calibri" panose="020F0502020204030204" pitchFamily="34" charset="0"/>
              </a:rPr>
              <a:t>training</a:t>
            </a:r>
            <a:endParaRPr lang="en-US" sz="2600" b="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Ransomware/malware protection</a:t>
            </a:r>
          </a:p>
          <a:p>
            <a:pPr marL="457200" indent="-457200">
              <a:buFont typeface="Arial" panose="020B0604020202020204" pitchFamily="34" charset="0"/>
              <a:buChar char="•"/>
            </a:pPr>
            <a:r>
              <a:rPr lang="en-US" sz="2600" b="0" dirty="0">
                <a:latin typeface="Calibri" panose="020F0502020204030204" pitchFamily="34" charset="0"/>
                <a:cs typeface="Calibri" panose="020F0502020204030204" pitchFamily="34" charset="0"/>
              </a:rPr>
              <a:t>Firewall and subnet </a:t>
            </a:r>
            <a:r>
              <a:rPr lang="en-US" sz="2600" b="0" dirty="0" smtClean="0">
                <a:latin typeface="Calibri" panose="020F0502020204030204" pitchFamily="34" charset="0"/>
                <a:cs typeface="Calibri" panose="020F0502020204030204" pitchFamily="34" charset="0"/>
              </a:rPr>
              <a:t>configuration</a:t>
            </a:r>
            <a:endParaRPr lang="en-US" sz="2600" b="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4500" y="6019800"/>
            <a:ext cx="3619500" cy="781050"/>
          </a:xfrm>
          <a:prstGeom prst="rect">
            <a:avLst/>
          </a:prstGeom>
        </p:spPr>
      </p:pic>
    </p:spTree>
    <p:extLst>
      <p:ext uri="{BB962C8B-B14F-4D97-AF65-F5344CB8AC3E}">
        <p14:creationId xmlns:p14="http://schemas.microsoft.com/office/powerpoint/2010/main" val="1671498102"/>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p:txBody>
          <a:bodyPr/>
          <a:lstStyle/>
          <a:p>
            <a:pPr algn="ctr"/>
            <a:r>
              <a:rPr lang="en-US" dirty="0" smtClean="0">
                <a:solidFill>
                  <a:srgbClr val="0070C0"/>
                </a:solidFill>
                <a:effectLst>
                  <a:outerShdw blurRad="38100" dist="38100" dir="2700000" algn="tl">
                    <a:srgbClr val="000000">
                      <a:alpha val="43137"/>
                    </a:srgbClr>
                  </a:outerShdw>
                </a:effectLst>
              </a:rPr>
              <a:t>IT Infrastructure Initiatives</a:t>
            </a:r>
            <a:endParaRPr lang="en-US" dirty="0">
              <a:solidFill>
                <a:srgbClr val="0070C0"/>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pPr marL="42054" indent="0">
              <a:buNone/>
            </a:pPr>
            <a:endParaRPr lang="en-US" sz="2700" dirty="0">
              <a:latin typeface="Calibri" panose="020F0502020204030204" pitchFamily="34" charset="0"/>
              <a:cs typeface="Calibri" panose="020F0502020204030204" pitchFamily="34" charset="0"/>
            </a:endParaRPr>
          </a:p>
          <a:p>
            <a:pPr marL="842154" lvl="1" indent="-457200">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3500" y="6041343"/>
            <a:ext cx="3619500" cy="781050"/>
          </a:xfrm>
          <a:prstGeom prst="rect">
            <a:avLst/>
          </a:prstGeom>
        </p:spPr>
      </p:pic>
    </p:spTree>
    <p:extLst>
      <p:ext uri="{BB962C8B-B14F-4D97-AF65-F5344CB8AC3E}">
        <p14:creationId xmlns:p14="http://schemas.microsoft.com/office/powerpoint/2010/main" val="705289319"/>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pPr algn="ctr"/>
            <a:r>
              <a:rPr lang="en-US" dirty="0">
                <a:solidFill>
                  <a:srgbClr val="0070C0"/>
                </a:solidFill>
                <a:effectLst>
                  <a:outerShdw blurRad="38100" dist="38100" dir="2700000" algn="tl">
                    <a:srgbClr val="000000">
                      <a:alpha val="43137"/>
                    </a:srgbClr>
                  </a:outerShdw>
                </a:effectLst>
              </a:rPr>
              <a:t>Infrastructure Initiatives</a:t>
            </a:r>
          </a:p>
        </p:txBody>
      </p:sp>
      <p:sp>
        <p:nvSpPr>
          <p:cNvPr id="3" name="Text Placeholder 2"/>
          <p:cNvSpPr>
            <a:spLocks noGrp="1"/>
          </p:cNvSpPr>
          <p:nvPr>
            <p:ph type="body" sz="quarter" idx="10"/>
          </p:nvPr>
        </p:nvSpPr>
        <p:spPr>
          <a:xfrm>
            <a:off x="551656" y="1524000"/>
            <a:ext cx="8040688" cy="4495800"/>
          </a:xfrm>
        </p:spPr>
        <p:txBody>
          <a:bodyPr>
            <a:normAutofit/>
          </a:bodyPr>
          <a:lstStyle/>
          <a:p>
            <a:pPr marL="457200" indent="-457200">
              <a:buFont typeface="Arial" panose="020B0604020202020204" pitchFamily="34" charset="0"/>
              <a:buChar char="•"/>
            </a:pPr>
            <a:r>
              <a:rPr lang="en-US" sz="2600" b="0" dirty="0">
                <a:latin typeface="Calibri" panose="020F0502020204030204" pitchFamily="34" charset="0"/>
                <a:cs typeface="Calibri" panose="020F0502020204030204" pitchFamily="34" charset="0"/>
              </a:rPr>
              <a:t>Select and implement </a:t>
            </a:r>
            <a:r>
              <a:rPr lang="en-US" sz="2600" dirty="0" smtClean="0">
                <a:latin typeface="Calibri" panose="020F0502020204030204" pitchFamily="34" charset="0"/>
                <a:cs typeface="Calibri" panose="020F0502020204030204" pitchFamily="34" charset="0"/>
              </a:rPr>
              <a:t>(Voice Over IP) </a:t>
            </a:r>
            <a:r>
              <a:rPr lang="en-US" sz="2600" b="0" dirty="0" smtClean="0">
                <a:latin typeface="Calibri" panose="020F0502020204030204" pitchFamily="34" charset="0"/>
                <a:cs typeface="Calibri" panose="020F0502020204030204" pitchFamily="34" charset="0"/>
              </a:rPr>
              <a:t>VOIP </a:t>
            </a:r>
            <a:r>
              <a:rPr lang="en-US" sz="2600" b="0" dirty="0">
                <a:latin typeface="Calibri" panose="020F0502020204030204" pitchFamily="34" charset="0"/>
                <a:cs typeface="Calibri" panose="020F0502020204030204" pitchFamily="34" charset="0"/>
              </a:rPr>
              <a:t>phone system</a:t>
            </a:r>
          </a:p>
          <a:p>
            <a:pPr marL="457200" indent="-457200">
              <a:buFont typeface="Arial" panose="020B0604020202020204" pitchFamily="34" charset="0"/>
              <a:buChar char="•"/>
            </a:pPr>
            <a:r>
              <a:rPr lang="en-US" sz="2600" b="0" dirty="0">
                <a:latin typeface="Calibri" panose="020F0502020204030204" pitchFamily="34" charset="0"/>
                <a:cs typeface="Calibri" panose="020F0502020204030204" pitchFamily="34" charset="0"/>
              </a:rPr>
              <a:t>Upgrade </a:t>
            </a:r>
            <a:r>
              <a:rPr lang="en-US" sz="2600" b="0" dirty="0" err="1">
                <a:latin typeface="Calibri" panose="020F0502020204030204" pitchFamily="34" charset="0"/>
                <a:cs typeface="Calibri" panose="020F0502020204030204" pitchFamily="34" charset="0"/>
              </a:rPr>
              <a:t>wifi</a:t>
            </a:r>
            <a:endParaRPr lang="en-US" sz="26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Upgrade network switches</a:t>
            </a:r>
          </a:p>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Implement Windows 10</a:t>
            </a:r>
          </a:p>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Server/SQL </a:t>
            </a:r>
            <a:r>
              <a:rPr lang="en-US" sz="2600" dirty="0" smtClean="0">
                <a:latin typeface="Calibri" panose="020F0502020204030204" pitchFamily="34" charset="0"/>
                <a:cs typeface="Calibri" panose="020F0502020204030204" pitchFamily="34" charset="0"/>
              </a:rPr>
              <a:t>upgrades</a:t>
            </a:r>
            <a:endParaRPr lang="en-US" sz="26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4500" y="6019800"/>
            <a:ext cx="3619500" cy="781050"/>
          </a:xfrm>
          <a:prstGeom prst="rect">
            <a:avLst/>
          </a:prstGeom>
        </p:spPr>
      </p:pic>
    </p:spTree>
    <p:extLst>
      <p:ext uri="{BB962C8B-B14F-4D97-AF65-F5344CB8AC3E}">
        <p14:creationId xmlns:p14="http://schemas.microsoft.com/office/powerpoint/2010/main" val="401309688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pPr algn="ctr"/>
            <a:r>
              <a:rPr lang="en-US" dirty="0">
                <a:solidFill>
                  <a:srgbClr val="0070C0"/>
                </a:solidFill>
                <a:effectLst>
                  <a:outerShdw blurRad="38100" dist="38100" dir="2700000" algn="tl">
                    <a:srgbClr val="000000">
                      <a:alpha val="43137"/>
                    </a:srgbClr>
                  </a:outerShdw>
                </a:effectLst>
              </a:rPr>
              <a:t>Technology Plan</a:t>
            </a:r>
            <a:br>
              <a:rPr lang="en-US" dirty="0">
                <a:solidFill>
                  <a:srgbClr val="0070C0"/>
                </a:solidFill>
                <a:effectLst>
                  <a:outerShdw blurRad="38100" dist="38100" dir="2700000" algn="tl">
                    <a:srgbClr val="000000">
                      <a:alpha val="43137"/>
                    </a:srgbClr>
                  </a:outerShdw>
                </a:effectLst>
              </a:rPr>
            </a:br>
            <a:r>
              <a:rPr lang="en-US" dirty="0">
                <a:solidFill>
                  <a:srgbClr val="0070C0"/>
                </a:solidFill>
                <a:effectLst>
                  <a:outerShdw blurRad="38100" dist="38100" dir="2700000" algn="tl">
                    <a:srgbClr val="000000">
                      <a:alpha val="43137"/>
                    </a:srgbClr>
                  </a:outerShdw>
                </a:effectLst>
              </a:rPr>
              <a:t>Proposed Guiding Principles</a:t>
            </a:r>
          </a:p>
        </p:txBody>
      </p:sp>
      <p:sp>
        <p:nvSpPr>
          <p:cNvPr id="3" name="Text Placeholder 2"/>
          <p:cNvSpPr>
            <a:spLocks noGrp="1"/>
          </p:cNvSpPr>
          <p:nvPr>
            <p:ph type="body" sz="quarter" idx="10"/>
          </p:nvPr>
        </p:nvSpPr>
        <p:spPr>
          <a:xfrm>
            <a:off x="551656" y="1524000"/>
            <a:ext cx="8040688" cy="4191000"/>
          </a:xfrm>
        </p:spPr>
        <p:txBody>
          <a:bodyPr>
            <a:normAutofit/>
          </a:bodyPr>
          <a:lstStyle/>
          <a:p>
            <a:pPr marL="0" indent="0">
              <a:buNone/>
            </a:pPr>
            <a:r>
              <a:rPr lang="en-US" sz="2600" dirty="0">
                <a:latin typeface="Calibri" panose="020F0502020204030204" pitchFamily="34" charset="0"/>
                <a:cs typeface="Calibri" panose="020F0502020204030204" pitchFamily="34" charset="0"/>
              </a:rPr>
              <a:t>The Technology Plan should focus on technologies and systems which are:</a:t>
            </a:r>
          </a:p>
          <a:p>
            <a:pPr marL="0" indent="0">
              <a:buNone/>
            </a:pPr>
            <a:endParaRPr lang="en-US" sz="2600" dirty="0">
              <a:latin typeface="Calibri" panose="020F0502020204030204" pitchFamily="34" charset="0"/>
              <a:cs typeface="Calibri" panose="020F0502020204030204" pitchFamily="34" charset="0"/>
            </a:endParaRPr>
          </a:p>
          <a:p>
            <a:pPr marL="457200" indent="-457200"/>
            <a:r>
              <a:rPr lang="en-US" sz="2600" dirty="0">
                <a:latin typeface="Calibri" panose="020F0502020204030204" pitchFamily="34" charset="0"/>
                <a:cs typeface="Calibri" panose="020F0502020204030204" pitchFamily="34" charset="0"/>
              </a:rPr>
              <a:t>Student-centered </a:t>
            </a:r>
          </a:p>
          <a:p>
            <a:pPr marL="457200" indent="-457200"/>
            <a:r>
              <a:rPr lang="en-US" sz="2600" dirty="0">
                <a:latin typeface="Calibri" panose="020F0502020204030204" pitchFamily="34" charset="0"/>
                <a:cs typeface="Calibri" panose="020F0502020204030204" pitchFamily="34" charset="0"/>
              </a:rPr>
              <a:t>Secure</a:t>
            </a:r>
          </a:p>
          <a:p>
            <a:pPr marL="457200" indent="-457200"/>
            <a:r>
              <a:rPr lang="en-US" sz="2600" dirty="0">
                <a:latin typeface="Calibri" panose="020F0502020204030204" pitchFamily="34" charset="0"/>
                <a:cs typeface="Calibri" panose="020F0502020204030204" pitchFamily="34" charset="0"/>
              </a:rPr>
              <a:t>Well integrated between systems</a:t>
            </a:r>
          </a:p>
          <a:p>
            <a:pPr marL="457200" indent="-457200"/>
            <a:r>
              <a:rPr lang="en-US" sz="2600" dirty="0">
                <a:latin typeface="Calibri" panose="020F0502020204030204" pitchFamily="34" charset="0"/>
                <a:cs typeface="Calibri" panose="020F0502020204030204" pitchFamily="34" charset="0"/>
              </a:rPr>
              <a:t>Sustainable with provision for appropriate support</a:t>
            </a:r>
          </a:p>
          <a:p>
            <a:pPr marL="457200" indent="-457200"/>
            <a:r>
              <a:rPr lang="en-US" sz="2600" dirty="0">
                <a:latin typeface="Calibri" panose="020F0502020204030204" pitchFamily="34" charset="0"/>
                <a:cs typeface="Calibri" panose="020F0502020204030204" pitchFamily="34" charset="0"/>
              </a:rPr>
              <a:t>Reliable with integrity</a:t>
            </a:r>
          </a:p>
          <a:p>
            <a:pPr marL="457200" indent="-457200"/>
            <a:r>
              <a:rPr lang="en-US" sz="2600" dirty="0">
                <a:latin typeface="Calibri" panose="020F0502020204030204" pitchFamily="34" charset="0"/>
                <a:cs typeface="Calibri" panose="020F0502020204030204" pitchFamily="34" charset="0"/>
              </a:rPr>
              <a:t>Supported by a robust infrastructure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5943600"/>
            <a:ext cx="3619500" cy="781050"/>
          </a:xfrm>
          <a:prstGeom prst="rect">
            <a:avLst/>
          </a:prstGeom>
        </p:spPr>
      </p:pic>
    </p:spTree>
    <p:extLst>
      <p:ext uri="{BB962C8B-B14F-4D97-AF65-F5344CB8AC3E}">
        <p14:creationId xmlns:p14="http://schemas.microsoft.com/office/powerpoint/2010/main" val="238607514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pPr algn="ctr"/>
            <a:r>
              <a:rPr lang="en-US" dirty="0" smtClean="0">
                <a:solidFill>
                  <a:srgbClr val="0070C0"/>
                </a:solidFill>
                <a:effectLst>
                  <a:outerShdw blurRad="38100" dist="38100" dir="2700000" algn="tl">
                    <a:srgbClr val="000000">
                      <a:alpha val="43137"/>
                    </a:srgbClr>
                  </a:outerShdw>
                </a:effectLst>
              </a:rPr>
              <a:t>Definition of Enterprise Resource Planning (ERP)</a:t>
            </a:r>
            <a:endParaRPr lang="en-US" dirty="0">
              <a:solidFill>
                <a:srgbClr val="0070C0"/>
              </a:solidFill>
              <a:effectLst>
                <a:outerShdw blurRad="38100" dist="38100" dir="2700000" algn="tl">
                  <a:srgbClr val="000000">
                    <a:alpha val="43137"/>
                  </a:srgbClr>
                </a:outerShdw>
              </a:effectLst>
            </a:endParaRPr>
          </a:p>
        </p:txBody>
      </p:sp>
      <p:sp>
        <p:nvSpPr>
          <p:cNvPr id="3" name="Text Placeholder 2"/>
          <p:cNvSpPr>
            <a:spLocks noGrp="1"/>
          </p:cNvSpPr>
          <p:nvPr>
            <p:ph type="body" sz="quarter" idx="10"/>
          </p:nvPr>
        </p:nvSpPr>
        <p:spPr>
          <a:xfrm>
            <a:off x="551656" y="1752600"/>
            <a:ext cx="8040688" cy="4191000"/>
          </a:xfrm>
        </p:spPr>
        <p:txBody>
          <a:bodyPr>
            <a:normAutofit/>
          </a:bodyPr>
          <a:lstStyle/>
          <a:p>
            <a:pPr marL="0" indent="0">
              <a:buNone/>
            </a:pPr>
            <a:r>
              <a:rPr lang="en-US" sz="2800" dirty="0"/>
              <a:t>A</a:t>
            </a:r>
            <a:r>
              <a:rPr lang="en-US" sz="2800" dirty="0" smtClean="0"/>
              <a:t> </a:t>
            </a:r>
            <a:r>
              <a:rPr lang="en-US" sz="2800" dirty="0"/>
              <a:t>software solution </a:t>
            </a:r>
            <a:r>
              <a:rPr lang="en-US" sz="2800" dirty="0" smtClean="0"/>
              <a:t>that integrates </a:t>
            </a:r>
            <a:r>
              <a:rPr lang="en-US" sz="2800" dirty="0"/>
              <a:t>information and business processes to enable sharing throughout an organization of information entered once in a </a:t>
            </a:r>
            <a:r>
              <a:rPr lang="en-US" sz="2800" dirty="0" smtClean="0"/>
              <a:t>database.</a:t>
            </a:r>
            <a:endParaRPr lang="en-US" sz="26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5943600"/>
            <a:ext cx="3619500" cy="781050"/>
          </a:xfrm>
          <a:prstGeom prst="rect">
            <a:avLst/>
          </a:prstGeom>
        </p:spPr>
      </p:pic>
    </p:spTree>
    <p:extLst>
      <p:ext uri="{BB962C8B-B14F-4D97-AF65-F5344CB8AC3E}">
        <p14:creationId xmlns:p14="http://schemas.microsoft.com/office/powerpoint/2010/main" val="18127390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381000" y="230188"/>
            <a:ext cx="8382000" cy="1329595"/>
          </a:xfrm>
        </p:spPr>
        <p:txBody>
          <a:bodyPr/>
          <a:lstStyle/>
          <a:p>
            <a:pPr algn="ctr"/>
            <a:r>
              <a:rPr lang="en-US" dirty="0" smtClean="0">
                <a:solidFill>
                  <a:srgbClr val="0070C0"/>
                </a:solidFill>
                <a:effectLst>
                  <a:outerShdw blurRad="38100" dist="38100" dir="2700000" algn="tl">
                    <a:srgbClr val="000000">
                      <a:alpha val="43137"/>
                    </a:srgbClr>
                  </a:outerShdw>
                </a:effectLst>
              </a:rPr>
              <a:t>ERP </a:t>
            </a:r>
            <a:r>
              <a:rPr lang="en-US" dirty="0">
                <a:solidFill>
                  <a:srgbClr val="0070C0"/>
                </a:solidFill>
                <a:effectLst>
                  <a:outerShdw blurRad="38100" dist="38100" dir="2700000" algn="tl">
                    <a:srgbClr val="000000">
                      <a:alpha val="43137"/>
                    </a:srgbClr>
                  </a:outerShdw>
                </a:effectLst>
              </a:rPr>
              <a:t>System</a:t>
            </a:r>
            <a:br>
              <a:rPr lang="en-US" dirty="0">
                <a:solidFill>
                  <a:srgbClr val="0070C0"/>
                </a:solidFill>
                <a:effectLst>
                  <a:outerShdw blurRad="38100" dist="38100" dir="2700000" algn="tl">
                    <a:srgbClr val="000000">
                      <a:alpha val="43137"/>
                    </a:srgbClr>
                  </a:outerShdw>
                </a:effectLst>
              </a:rPr>
            </a:br>
            <a:r>
              <a:rPr lang="en-US" dirty="0">
                <a:solidFill>
                  <a:srgbClr val="0070C0"/>
                </a:solidFill>
                <a:effectLst>
                  <a:outerShdw blurRad="38100" dist="38100" dir="2700000" algn="tl">
                    <a:srgbClr val="000000">
                      <a:alpha val="43137"/>
                    </a:srgbClr>
                  </a:outerShdw>
                </a:effectLst>
              </a:rPr>
              <a:t>Current State</a:t>
            </a:r>
          </a:p>
        </p:txBody>
      </p:sp>
      <p:sp>
        <p:nvSpPr>
          <p:cNvPr id="3" name="Text Placeholder 2"/>
          <p:cNvSpPr>
            <a:spLocks noGrp="1"/>
          </p:cNvSpPr>
          <p:nvPr>
            <p:ph type="body" sz="quarter" idx="10"/>
          </p:nvPr>
        </p:nvSpPr>
        <p:spPr>
          <a:xfrm>
            <a:off x="551656" y="1752600"/>
            <a:ext cx="8040688" cy="4930581"/>
          </a:xfrm>
        </p:spPr>
        <p:txBody>
          <a:bodyPr/>
          <a:lstStyle/>
          <a:p>
            <a:pPr marL="42054" indent="0">
              <a:buNone/>
            </a:pPr>
            <a:endParaRPr lang="en-US" sz="2700" dirty="0">
              <a:latin typeface="Calibri" panose="020F0502020204030204" pitchFamily="34" charset="0"/>
              <a:cs typeface="Calibri" panose="020F0502020204030204" pitchFamily="34" charset="0"/>
            </a:endParaRPr>
          </a:p>
          <a:p>
            <a:pPr marL="842154" lvl="1" indent="-457200">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3500" y="6041343"/>
            <a:ext cx="3619500" cy="78105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088190545"/>
              </p:ext>
            </p:extLst>
          </p:nvPr>
        </p:nvGraphicFramePr>
        <p:xfrm>
          <a:off x="628651" y="2362200"/>
          <a:ext cx="7886697" cy="1737359"/>
        </p:xfrm>
        <a:graphic>
          <a:graphicData uri="http://schemas.openxmlformats.org/drawingml/2006/table">
            <a:tbl>
              <a:tblPr firstRow="1" firstCol="1" bandRow="1">
                <a:tableStyleId>{5C22544A-7EE6-4342-B048-85BDC9FD1C3A}</a:tableStyleId>
              </a:tblPr>
              <a:tblGrid>
                <a:gridCol w="1367742"/>
                <a:gridCol w="781806"/>
                <a:gridCol w="815288"/>
                <a:gridCol w="703123"/>
                <a:gridCol w="703123"/>
                <a:gridCol w="703123"/>
                <a:gridCol w="703123"/>
                <a:gridCol w="703123"/>
                <a:gridCol w="703123"/>
                <a:gridCol w="703123"/>
              </a:tblGrid>
              <a:tr h="853964">
                <a:tc>
                  <a:txBody>
                    <a:bodyPr/>
                    <a:lstStyle/>
                    <a:p>
                      <a:pPr marL="0" marR="0">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tc>
                <a:tc>
                  <a:txBody>
                    <a:bodyPr/>
                    <a:lstStyle/>
                    <a:p>
                      <a:pPr marL="0" marR="0" algn="ctr">
                        <a:spcBef>
                          <a:spcPts val="0"/>
                        </a:spcBef>
                        <a:spcAft>
                          <a:spcPts val="0"/>
                        </a:spcAft>
                      </a:pPr>
                      <a:r>
                        <a:rPr lang="en-US" sz="1000">
                          <a:effectLst/>
                        </a:rPr>
                        <a:t>Student Information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a:effectLst/>
                        </a:rPr>
                        <a:t>Registration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a:effectLst/>
                        </a:rPr>
                        <a:t>Financial Aid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a:effectLst/>
                        </a:rPr>
                        <a:t>Education Planning</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a:effectLst/>
                        </a:rPr>
                        <a:t>Degree Audit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a:effectLst/>
                        </a:rPr>
                        <a:t>Human Resources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a:effectLst/>
                        </a:rPr>
                        <a:t>Finance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dirty="0">
                          <a:effectLst/>
                        </a:rPr>
                        <a:t>Student Outreach</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dirty="0">
                          <a:effectLst/>
                        </a:rPr>
                        <a:t>Facilities Scheduling</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r>
              <a:tr h="294465">
                <a:tc>
                  <a:txBody>
                    <a:bodyPr/>
                    <a:lstStyle/>
                    <a:p>
                      <a:pPr marL="0" marR="0">
                        <a:spcBef>
                          <a:spcPts val="0"/>
                        </a:spcBef>
                        <a:spcAft>
                          <a:spcPts val="0"/>
                        </a:spcAft>
                      </a:pPr>
                      <a:r>
                        <a:rPr lang="en-US" sz="1000">
                          <a:effectLst/>
                        </a:rPr>
                        <a:t>Current System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a:effectLst/>
                        </a:rPr>
                        <a:t>Colleague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a:effectLst/>
                        </a:rPr>
                        <a:t>Colleague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a:effectLst/>
                        </a:rPr>
                        <a:t>Sigma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a:effectLst/>
                        </a:rPr>
                        <a:t>-None-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a:effectLst/>
                        </a:rPr>
                        <a:t>DARS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a:effectLst/>
                        </a:rPr>
                        <a:t>Workday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a:effectLst/>
                        </a:rPr>
                        <a:t>Workday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a:effectLst/>
                        </a:rPr>
                        <a:t>-None-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dirty="0">
                          <a:effectLst/>
                        </a:rPr>
                        <a:t>R25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r>
              <a:tr h="294465">
                <a:tc>
                  <a:txBody>
                    <a:bodyPr/>
                    <a:lstStyle/>
                    <a:p>
                      <a:pPr marL="0" marR="0">
                        <a:spcBef>
                          <a:spcPts val="0"/>
                        </a:spcBef>
                        <a:spcAft>
                          <a:spcPts val="0"/>
                        </a:spcAft>
                      </a:pPr>
                      <a:r>
                        <a:rPr lang="en-US" sz="1000">
                          <a:effectLst/>
                        </a:rPr>
                        <a:t>Condition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r>
              <a:tr h="294465">
                <a:tc>
                  <a:txBody>
                    <a:bodyPr/>
                    <a:lstStyle/>
                    <a:p>
                      <a:pPr marL="0" marR="0">
                        <a:spcBef>
                          <a:spcPts val="0"/>
                        </a:spcBef>
                        <a:spcAft>
                          <a:spcPts val="0"/>
                        </a:spcAft>
                      </a:pPr>
                      <a:r>
                        <a:rPr lang="en-US" sz="1000">
                          <a:effectLst/>
                        </a:rPr>
                        <a:t>Integration Potential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a:effectLst/>
                        </a:rPr>
                        <a:t>Colleague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a:effectLst/>
                        </a:rPr>
                        <a:t>Colleague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a:effectLst/>
                        </a:rPr>
                        <a:t>Colleague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a:effectLst/>
                        </a:rPr>
                        <a:t>Colleague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a:effectLst/>
                        </a:rPr>
                        <a:t>Colleague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a:effectLst/>
                        </a:rPr>
                        <a:t>Workday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a:effectLst/>
                        </a:rPr>
                        <a:t>Workday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dirty="0">
                          <a:effectLst/>
                        </a:rPr>
                        <a:t>Colleague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c>
                  <a:txBody>
                    <a:bodyPr/>
                    <a:lstStyle/>
                    <a:p>
                      <a:pPr marL="0" marR="0" algn="ctr">
                        <a:spcBef>
                          <a:spcPts val="0"/>
                        </a:spcBef>
                        <a:spcAft>
                          <a:spcPts val="0"/>
                        </a:spcAft>
                      </a:pPr>
                      <a:r>
                        <a:rPr lang="en-US" sz="1000" dirty="0">
                          <a:effectLst/>
                        </a:rPr>
                        <a:t>R25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268" marR="60268" marT="0" marB="0" anchor="ctr"/>
                </a:tc>
              </a:tr>
            </a:tbl>
          </a:graphicData>
        </a:graphic>
      </p:graphicFrame>
      <p:grpSp>
        <p:nvGrpSpPr>
          <p:cNvPr id="27" name="Group 26"/>
          <p:cNvGrpSpPr/>
          <p:nvPr/>
        </p:nvGrpSpPr>
        <p:grpSpPr>
          <a:xfrm>
            <a:off x="2304288" y="3628644"/>
            <a:ext cx="198915" cy="91440"/>
            <a:chOff x="2254725" y="3628644"/>
            <a:chExt cx="198915" cy="91440"/>
          </a:xfrm>
        </p:grpSpPr>
        <p:sp>
          <p:nvSpPr>
            <p:cNvPr id="9" name="5-Point Star 8"/>
            <p:cNvSpPr/>
            <p:nvPr/>
          </p:nvSpPr>
          <p:spPr>
            <a:xfrm>
              <a:off x="2254725" y="3628644"/>
              <a:ext cx="91440" cy="914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p:cNvSpPr/>
            <p:nvPr/>
          </p:nvSpPr>
          <p:spPr>
            <a:xfrm>
              <a:off x="2362200" y="3628644"/>
              <a:ext cx="91440" cy="914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5-Point Star 14"/>
          <p:cNvSpPr/>
          <p:nvPr/>
        </p:nvSpPr>
        <p:spPr>
          <a:xfrm>
            <a:off x="4608576" y="3633216"/>
            <a:ext cx="91440" cy="914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p:cNvGrpSpPr/>
          <p:nvPr/>
        </p:nvGrpSpPr>
        <p:grpSpPr>
          <a:xfrm>
            <a:off x="3861816" y="3611880"/>
            <a:ext cx="274320" cy="118872"/>
            <a:chOff x="3861816" y="3611880"/>
            <a:chExt cx="274320" cy="118872"/>
          </a:xfrm>
        </p:grpSpPr>
        <p:grpSp>
          <p:nvGrpSpPr>
            <p:cNvPr id="30" name="Group 29"/>
            <p:cNvGrpSpPr/>
            <p:nvPr/>
          </p:nvGrpSpPr>
          <p:grpSpPr>
            <a:xfrm>
              <a:off x="3977640" y="3611880"/>
              <a:ext cx="158496" cy="118872"/>
              <a:chOff x="1981200" y="4553712"/>
              <a:chExt cx="158496" cy="118872"/>
            </a:xfrm>
          </p:grpSpPr>
          <p:sp>
            <p:nvSpPr>
              <p:cNvPr id="32" name="5-Point Star 31"/>
              <p:cNvSpPr/>
              <p:nvPr/>
            </p:nvSpPr>
            <p:spPr>
              <a:xfrm>
                <a:off x="1981200" y="4572000"/>
                <a:ext cx="91440" cy="914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029968" y="4553712"/>
                <a:ext cx="109728" cy="118872"/>
              </a:xfrm>
              <a:prstGeom prst="rect">
                <a:avLst/>
              </a:prstGeom>
              <a:solidFill>
                <a:srgbClr val="EAEFF7"/>
              </a:solidFill>
              <a:ln>
                <a:solidFill>
                  <a:srgbClr val="EAEF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5-Point Star 30"/>
            <p:cNvSpPr/>
            <p:nvPr/>
          </p:nvSpPr>
          <p:spPr>
            <a:xfrm>
              <a:off x="3861816" y="3631905"/>
              <a:ext cx="91440" cy="914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p:cNvGrpSpPr/>
          <p:nvPr/>
        </p:nvGrpSpPr>
        <p:grpSpPr>
          <a:xfrm>
            <a:off x="5843016" y="3630416"/>
            <a:ext cx="447450" cy="91440"/>
            <a:chOff x="5843016" y="3630416"/>
            <a:chExt cx="447450" cy="91440"/>
          </a:xfrm>
        </p:grpSpPr>
        <p:sp>
          <p:nvSpPr>
            <p:cNvPr id="23" name="5-Point Star 22"/>
            <p:cNvSpPr/>
            <p:nvPr/>
          </p:nvSpPr>
          <p:spPr>
            <a:xfrm>
              <a:off x="5961686" y="3630416"/>
              <a:ext cx="91440" cy="914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5-Point Star 23"/>
            <p:cNvSpPr/>
            <p:nvPr/>
          </p:nvSpPr>
          <p:spPr>
            <a:xfrm>
              <a:off x="6080356" y="3630416"/>
              <a:ext cx="91440" cy="914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5-Point Star 24"/>
            <p:cNvSpPr/>
            <p:nvPr/>
          </p:nvSpPr>
          <p:spPr>
            <a:xfrm>
              <a:off x="6199026" y="3630416"/>
              <a:ext cx="91440" cy="914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5-Point Star 33"/>
            <p:cNvSpPr/>
            <p:nvPr/>
          </p:nvSpPr>
          <p:spPr>
            <a:xfrm>
              <a:off x="5843016" y="3630416"/>
              <a:ext cx="91440" cy="914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40"/>
          <p:cNvGrpSpPr/>
          <p:nvPr/>
        </p:nvGrpSpPr>
        <p:grpSpPr>
          <a:xfrm>
            <a:off x="6534710" y="3632046"/>
            <a:ext cx="447450" cy="91440"/>
            <a:chOff x="6534710" y="3631905"/>
            <a:chExt cx="447450" cy="91440"/>
          </a:xfrm>
        </p:grpSpPr>
        <p:sp>
          <p:nvSpPr>
            <p:cNvPr id="37" name="5-Point Star 36"/>
            <p:cNvSpPr/>
            <p:nvPr/>
          </p:nvSpPr>
          <p:spPr>
            <a:xfrm>
              <a:off x="6653380" y="3631905"/>
              <a:ext cx="91440" cy="914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5-Point Star 37"/>
            <p:cNvSpPr/>
            <p:nvPr/>
          </p:nvSpPr>
          <p:spPr>
            <a:xfrm>
              <a:off x="6772050" y="3631905"/>
              <a:ext cx="91440" cy="914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5-Point Star 38"/>
            <p:cNvSpPr/>
            <p:nvPr/>
          </p:nvSpPr>
          <p:spPr>
            <a:xfrm>
              <a:off x="6890720" y="3631905"/>
              <a:ext cx="91440" cy="914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5-Point Star 39"/>
            <p:cNvSpPr/>
            <p:nvPr/>
          </p:nvSpPr>
          <p:spPr>
            <a:xfrm>
              <a:off x="6534710" y="3631905"/>
              <a:ext cx="91440" cy="914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5193792" y="3625383"/>
            <a:ext cx="328780" cy="91440"/>
            <a:chOff x="5252477" y="3625383"/>
            <a:chExt cx="328780" cy="91440"/>
          </a:xfrm>
        </p:grpSpPr>
        <p:sp>
          <p:nvSpPr>
            <p:cNvPr id="43" name="5-Point Star 42"/>
            <p:cNvSpPr/>
            <p:nvPr/>
          </p:nvSpPr>
          <p:spPr>
            <a:xfrm>
              <a:off x="5252477" y="3625383"/>
              <a:ext cx="91440" cy="914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5-Point Star 43"/>
            <p:cNvSpPr/>
            <p:nvPr/>
          </p:nvSpPr>
          <p:spPr>
            <a:xfrm>
              <a:off x="5371147" y="3625383"/>
              <a:ext cx="91440" cy="914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5-Point Star 44"/>
            <p:cNvSpPr/>
            <p:nvPr/>
          </p:nvSpPr>
          <p:spPr>
            <a:xfrm>
              <a:off x="5489817" y="3625383"/>
              <a:ext cx="91440" cy="914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5-Point Star 47"/>
          <p:cNvSpPr/>
          <p:nvPr/>
        </p:nvSpPr>
        <p:spPr>
          <a:xfrm>
            <a:off x="7419974" y="3632046"/>
            <a:ext cx="91440" cy="914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p:cNvGrpSpPr/>
          <p:nvPr/>
        </p:nvGrpSpPr>
        <p:grpSpPr>
          <a:xfrm>
            <a:off x="8055864" y="3614928"/>
            <a:ext cx="198915" cy="91440"/>
            <a:chOff x="2254725" y="3628644"/>
            <a:chExt cx="198915" cy="91440"/>
          </a:xfrm>
        </p:grpSpPr>
        <p:sp>
          <p:nvSpPr>
            <p:cNvPr id="50" name="5-Point Star 49"/>
            <p:cNvSpPr/>
            <p:nvPr/>
          </p:nvSpPr>
          <p:spPr>
            <a:xfrm>
              <a:off x="2254725" y="3628644"/>
              <a:ext cx="91440" cy="914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5-Point Star 50"/>
            <p:cNvSpPr/>
            <p:nvPr/>
          </p:nvSpPr>
          <p:spPr>
            <a:xfrm>
              <a:off x="2362200" y="3628644"/>
              <a:ext cx="91440" cy="914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p:cNvGrpSpPr/>
          <p:nvPr/>
        </p:nvGrpSpPr>
        <p:grpSpPr>
          <a:xfrm>
            <a:off x="3117184" y="3611880"/>
            <a:ext cx="274320" cy="118872"/>
            <a:chOff x="3861816" y="3611880"/>
            <a:chExt cx="274320" cy="118872"/>
          </a:xfrm>
        </p:grpSpPr>
        <p:grpSp>
          <p:nvGrpSpPr>
            <p:cNvPr id="55" name="Group 54"/>
            <p:cNvGrpSpPr/>
            <p:nvPr/>
          </p:nvGrpSpPr>
          <p:grpSpPr>
            <a:xfrm>
              <a:off x="3977640" y="3611880"/>
              <a:ext cx="158496" cy="118872"/>
              <a:chOff x="1981200" y="4553712"/>
              <a:chExt cx="158496" cy="118872"/>
            </a:xfrm>
          </p:grpSpPr>
          <p:sp>
            <p:nvSpPr>
              <p:cNvPr id="57" name="5-Point Star 56"/>
              <p:cNvSpPr/>
              <p:nvPr/>
            </p:nvSpPr>
            <p:spPr>
              <a:xfrm>
                <a:off x="1981200" y="4572000"/>
                <a:ext cx="91440" cy="914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2029968" y="4553712"/>
                <a:ext cx="109728" cy="118872"/>
              </a:xfrm>
              <a:prstGeom prst="rect">
                <a:avLst/>
              </a:prstGeom>
              <a:solidFill>
                <a:srgbClr val="EAEFF7"/>
              </a:solidFill>
              <a:ln>
                <a:solidFill>
                  <a:srgbClr val="EAEF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5-Point Star 55"/>
            <p:cNvSpPr/>
            <p:nvPr/>
          </p:nvSpPr>
          <p:spPr>
            <a:xfrm>
              <a:off x="3861816" y="3631905"/>
              <a:ext cx="91440" cy="914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4247239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p:txBody>
          <a:bodyPr/>
          <a:lstStyle/>
          <a:p>
            <a:pPr algn="ctr"/>
            <a:r>
              <a:rPr lang="en-US" dirty="0" smtClean="0">
                <a:solidFill>
                  <a:srgbClr val="0070C0"/>
                </a:solidFill>
                <a:effectLst>
                  <a:outerShdw blurRad="38100" dist="38100" dir="2700000" algn="tl">
                    <a:srgbClr val="000000">
                      <a:alpha val="43137"/>
                    </a:srgbClr>
                  </a:outerShdw>
                </a:effectLst>
              </a:rPr>
              <a:t>Student Education Planning</a:t>
            </a:r>
            <a:br>
              <a:rPr lang="en-US" dirty="0" smtClean="0">
                <a:solidFill>
                  <a:srgbClr val="0070C0"/>
                </a:solidFill>
                <a:effectLst>
                  <a:outerShdw blurRad="38100" dist="38100" dir="2700000" algn="tl">
                    <a:srgbClr val="000000">
                      <a:alpha val="43137"/>
                    </a:srgbClr>
                  </a:outerShdw>
                </a:effectLst>
              </a:rPr>
            </a:br>
            <a:r>
              <a:rPr lang="en-US" dirty="0" smtClean="0">
                <a:solidFill>
                  <a:srgbClr val="0070C0"/>
                </a:solidFill>
                <a:effectLst>
                  <a:outerShdw blurRad="38100" dist="38100" dir="2700000" algn="tl">
                    <a:srgbClr val="000000">
                      <a:alpha val="43137"/>
                    </a:srgbClr>
                  </a:outerShdw>
                </a:effectLst>
              </a:rPr>
              <a:t>Software Demonstrations</a:t>
            </a:r>
            <a:endParaRPr lang="en-US" dirty="0">
              <a:solidFill>
                <a:srgbClr val="0070C0"/>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pPr marL="42054" indent="0">
              <a:buNone/>
            </a:pPr>
            <a:endParaRPr lang="en-US" sz="2700" dirty="0">
              <a:latin typeface="Calibri" panose="020F0502020204030204" pitchFamily="34" charset="0"/>
              <a:cs typeface="Calibri" panose="020F0502020204030204" pitchFamily="34" charset="0"/>
            </a:endParaRPr>
          </a:p>
          <a:p>
            <a:pPr marL="842154" lvl="1" indent="-457200">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3500" y="6041343"/>
            <a:ext cx="3619500" cy="781050"/>
          </a:xfrm>
          <a:prstGeom prst="rect">
            <a:avLst/>
          </a:prstGeom>
        </p:spPr>
      </p:pic>
    </p:spTree>
    <p:extLst>
      <p:ext uri="{BB962C8B-B14F-4D97-AF65-F5344CB8AC3E}">
        <p14:creationId xmlns:p14="http://schemas.microsoft.com/office/powerpoint/2010/main" val="332966389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pPr algn="ctr"/>
            <a:r>
              <a:rPr lang="en-US" dirty="0">
                <a:solidFill>
                  <a:srgbClr val="0070C0"/>
                </a:solidFill>
                <a:effectLst>
                  <a:outerShdw blurRad="38100" dist="38100" dir="2700000" algn="tl">
                    <a:srgbClr val="000000">
                      <a:alpha val="43137"/>
                    </a:srgbClr>
                  </a:outerShdw>
                </a:effectLst>
              </a:rPr>
              <a:t>Student Ed Plan</a:t>
            </a:r>
            <a:br>
              <a:rPr lang="en-US" dirty="0">
                <a:solidFill>
                  <a:srgbClr val="0070C0"/>
                </a:solidFill>
                <a:effectLst>
                  <a:outerShdw blurRad="38100" dist="38100" dir="2700000" algn="tl">
                    <a:srgbClr val="000000">
                      <a:alpha val="43137"/>
                    </a:srgbClr>
                  </a:outerShdw>
                </a:effectLst>
              </a:rPr>
            </a:br>
            <a:r>
              <a:rPr lang="en-US" dirty="0">
                <a:solidFill>
                  <a:srgbClr val="0070C0"/>
                </a:solidFill>
                <a:effectLst>
                  <a:outerShdw blurRad="38100" dist="38100" dir="2700000" algn="tl">
                    <a:srgbClr val="000000">
                      <a:alpha val="43137"/>
                    </a:srgbClr>
                  </a:outerShdw>
                </a:effectLst>
              </a:rPr>
              <a:t>Options</a:t>
            </a:r>
          </a:p>
        </p:txBody>
      </p:sp>
      <p:sp>
        <p:nvSpPr>
          <p:cNvPr id="3" name="Text Placeholder 2"/>
          <p:cNvSpPr>
            <a:spLocks noGrp="1"/>
          </p:cNvSpPr>
          <p:nvPr>
            <p:ph type="body" sz="quarter" idx="10"/>
          </p:nvPr>
        </p:nvSpPr>
        <p:spPr>
          <a:xfrm>
            <a:off x="551656" y="1752600"/>
            <a:ext cx="8040688" cy="4342727"/>
          </a:xfrm>
        </p:spPr>
        <p:txBody>
          <a:bodyPr/>
          <a:lstStyle/>
          <a:p>
            <a:pPr marL="457200" indent="-457200">
              <a:buFont typeface="Arial" panose="020B0604020202020204" pitchFamily="34" charset="0"/>
              <a:buChar char="•"/>
            </a:pPr>
            <a:endParaRPr lang="en-US" b="0" dirty="0">
              <a:latin typeface="+mn-lt"/>
            </a:endParaRPr>
          </a:p>
          <a:p>
            <a:pPr marL="457200" indent="-457200">
              <a:buFont typeface="Arial" panose="020B0604020202020204" pitchFamily="34" charset="0"/>
              <a:buChar char="•"/>
            </a:pPr>
            <a:r>
              <a:rPr lang="en-US" b="0" dirty="0" smtClean="0">
                <a:latin typeface="+mn-lt"/>
              </a:rPr>
              <a:t>Hobsons-Starfish (CCTC- </a:t>
            </a:r>
            <a:r>
              <a:rPr lang="en-US" b="0" dirty="0">
                <a:latin typeface="+mn-lt"/>
              </a:rPr>
              <a:t>state </a:t>
            </a:r>
            <a:r>
              <a:rPr lang="en-US" b="0" dirty="0" smtClean="0">
                <a:latin typeface="+mn-lt"/>
              </a:rPr>
              <a:t>initiative)</a:t>
            </a:r>
            <a:endParaRPr lang="en-US" b="0" dirty="0">
              <a:latin typeface="+mn-lt"/>
            </a:endParaRPr>
          </a:p>
          <a:p>
            <a:pPr marL="842154" lvl="1" indent="-457200">
              <a:buFont typeface="Arial" panose="020B0604020202020204" pitchFamily="34" charset="0"/>
              <a:buChar char="•"/>
            </a:pPr>
            <a:endParaRPr lang="en-US" sz="2400" b="0" dirty="0">
              <a:latin typeface="+mn-lt"/>
            </a:endParaRPr>
          </a:p>
          <a:p>
            <a:pPr marL="457200" indent="-457200">
              <a:buFont typeface="Arial" panose="020B0604020202020204" pitchFamily="34" charset="0"/>
              <a:buChar char="•"/>
            </a:pPr>
            <a:r>
              <a:rPr lang="en-US" b="0" dirty="0">
                <a:latin typeface="+mn-lt"/>
              </a:rPr>
              <a:t>Ellucian/Colleague</a:t>
            </a:r>
          </a:p>
          <a:p>
            <a:pPr marL="842154" lvl="1" indent="-457200">
              <a:buFont typeface="Arial" panose="020B0604020202020204" pitchFamily="34" charset="0"/>
              <a:buChar char="•"/>
            </a:pPr>
            <a:endParaRPr lang="en-US" b="0" dirty="0">
              <a:latin typeface="+mn-lt"/>
            </a:endParaRPr>
          </a:p>
          <a:p>
            <a:pPr marL="457200" indent="-457200">
              <a:buFont typeface="Arial" panose="020B0604020202020204" pitchFamily="34" charset="0"/>
              <a:buChar char="•"/>
            </a:pPr>
            <a:r>
              <a:rPr lang="en-US" b="0" dirty="0" err="1">
                <a:latin typeface="+mn-lt"/>
              </a:rPr>
              <a:t>EduNAV</a:t>
            </a:r>
            <a:endParaRPr lang="en-US" b="0" dirty="0">
              <a:latin typeface="+mn-lt"/>
            </a:endParaRPr>
          </a:p>
          <a:p>
            <a:pPr marL="457200" indent="-457200">
              <a:buFont typeface="Arial" panose="020B0604020202020204" pitchFamily="34" charset="0"/>
              <a:buChar char="•"/>
            </a:pPr>
            <a:endParaRPr lang="en-US" b="0" dirty="0">
              <a:latin typeface="+mn-lt"/>
            </a:endParaRPr>
          </a:p>
          <a:p>
            <a:pPr marL="457200" indent="-457200">
              <a:buFont typeface="Arial" panose="020B0604020202020204" pitchFamily="34" charset="0"/>
              <a:buChar char="•"/>
            </a:pPr>
            <a:r>
              <a:rPr lang="en-US" b="0" dirty="0" err="1">
                <a:latin typeface="+mn-lt"/>
              </a:rPr>
              <a:t>CollegeSource</a:t>
            </a:r>
            <a:endParaRPr lang="en-US" b="0" dirty="0">
              <a:latin typeface="+mn-lt"/>
            </a:endParaRPr>
          </a:p>
          <a:p>
            <a:pPr marL="457200" indent="-457200">
              <a:buFont typeface="Arial" panose="020B0604020202020204" pitchFamily="34" charset="0"/>
              <a:buChar char="•"/>
            </a:pPr>
            <a:endParaRPr lang="en-US" b="0" dirty="0">
              <a:latin typeface="+mn-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0" y="5897619"/>
            <a:ext cx="3619500" cy="781050"/>
          </a:xfrm>
          <a:prstGeom prst="rect">
            <a:avLst/>
          </a:prstGeom>
        </p:spPr>
      </p:pic>
    </p:spTree>
    <p:extLst>
      <p:ext uri="{BB962C8B-B14F-4D97-AF65-F5344CB8AC3E}">
        <p14:creationId xmlns:p14="http://schemas.microsoft.com/office/powerpoint/2010/main" val="215778683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pPr algn="ctr"/>
            <a:r>
              <a:rPr lang="en-US" dirty="0">
                <a:solidFill>
                  <a:srgbClr val="0070C0"/>
                </a:solidFill>
                <a:effectLst>
                  <a:outerShdw blurRad="38100" dist="38100" dir="2700000" algn="tl">
                    <a:srgbClr val="000000">
                      <a:alpha val="43137"/>
                    </a:srgbClr>
                  </a:outerShdw>
                </a:effectLst>
              </a:rPr>
              <a:t>Student Ed Plan</a:t>
            </a:r>
            <a:br>
              <a:rPr lang="en-US" dirty="0">
                <a:solidFill>
                  <a:srgbClr val="0070C0"/>
                </a:solidFill>
                <a:effectLst>
                  <a:outerShdw blurRad="38100" dist="38100" dir="2700000" algn="tl">
                    <a:srgbClr val="000000">
                      <a:alpha val="43137"/>
                    </a:srgbClr>
                  </a:outerShdw>
                </a:effectLst>
              </a:rPr>
            </a:br>
            <a:r>
              <a:rPr lang="en-US" dirty="0">
                <a:solidFill>
                  <a:srgbClr val="0070C0"/>
                </a:solidFill>
                <a:effectLst>
                  <a:outerShdw blurRad="38100" dist="38100" dir="2700000" algn="tl">
                    <a:srgbClr val="000000">
                      <a:alpha val="43137"/>
                    </a:srgbClr>
                  </a:outerShdw>
                </a:effectLst>
              </a:rPr>
              <a:t>Demo Evaluations</a:t>
            </a:r>
          </a:p>
        </p:txBody>
      </p:sp>
      <p:sp>
        <p:nvSpPr>
          <p:cNvPr id="3" name="Text Placeholder 2"/>
          <p:cNvSpPr>
            <a:spLocks noGrp="1"/>
          </p:cNvSpPr>
          <p:nvPr>
            <p:ph type="body" sz="quarter" idx="10"/>
          </p:nvPr>
        </p:nvSpPr>
        <p:spPr>
          <a:xfrm>
            <a:off x="551656" y="2209800"/>
            <a:ext cx="8040688" cy="1431161"/>
          </a:xfrm>
        </p:spPr>
        <p:txBody>
          <a:bodyPr/>
          <a:lstStyle/>
          <a:p>
            <a:pPr marL="457200" indent="-457200">
              <a:buFont typeface="Arial" panose="020B0604020202020204" pitchFamily="34" charset="0"/>
              <a:buChar char="•"/>
            </a:pPr>
            <a:r>
              <a:rPr lang="en-US" b="0" dirty="0">
                <a:latin typeface="+mn-lt"/>
              </a:rPr>
              <a:t>Insert summary here</a:t>
            </a:r>
          </a:p>
          <a:p>
            <a:pPr marL="457200" indent="-457200">
              <a:buFont typeface="Arial" panose="020B0604020202020204" pitchFamily="34" charset="0"/>
              <a:buChar char="•"/>
            </a:pPr>
            <a:endParaRPr lang="en-US" b="0" dirty="0">
              <a:latin typeface="+mn-lt"/>
            </a:endParaRPr>
          </a:p>
          <a:p>
            <a:pPr marL="457200" indent="-457200">
              <a:buFont typeface="Arial" panose="020B0604020202020204" pitchFamily="34" charset="0"/>
              <a:buChar char="•"/>
            </a:pPr>
            <a:endParaRPr lang="en-US" b="0" dirty="0">
              <a:latin typeface="+mn-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200" y="6019800"/>
            <a:ext cx="3619500" cy="7810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0"/>
            <a:ext cx="6858000" cy="6858000"/>
          </a:xfrm>
          <a:prstGeom prst="rect">
            <a:avLst/>
          </a:prstGeom>
        </p:spPr>
      </p:pic>
    </p:spTree>
    <p:extLst>
      <p:ext uri="{BB962C8B-B14F-4D97-AF65-F5344CB8AC3E}">
        <p14:creationId xmlns:p14="http://schemas.microsoft.com/office/powerpoint/2010/main" val="248460758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pPr algn="ctr"/>
            <a:r>
              <a:rPr lang="en-US" dirty="0">
                <a:solidFill>
                  <a:srgbClr val="0070C0"/>
                </a:solidFill>
                <a:effectLst>
                  <a:outerShdw blurRad="38100" dist="38100" dir="2700000" algn="tl">
                    <a:srgbClr val="000000">
                      <a:alpha val="43137"/>
                    </a:srgbClr>
                  </a:outerShdw>
                </a:effectLst>
              </a:rPr>
              <a:t>Student Ed Plan</a:t>
            </a:r>
            <a:br>
              <a:rPr lang="en-US" dirty="0">
                <a:solidFill>
                  <a:srgbClr val="0070C0"/>
                </a:solidFill>
                <a:effectLst>
                  <a:outerShdw blurRad="38100" dist="38100" dir="2700000" algn="tl">
                    <a:srgbClr val="000000">
                      <a:alpha val="43137"/>
                    </a:srgbClr>
                  </a:outerShdw>
                </a:effectLst>
              </a:rPr>
            </a:br>
            <a:r>
              <a:rPr lang="en-US" dirty="0">
                <a:solidFill>
                  <a:srgbClr val="0070C0"/>
                </a:solidFill>
                <a:effectLst>
                  <a:outerShdw blurRad="38100" dist="38100" dir="2700000" algn="tl">
                    <a:srgbClr val="000000">
                      <a:alpha val="43137"/>
                    </a:srgbClr>
                  </a:outerShdw>
                </a:effectLst>
              </a:rPr>
              <a:t>Demo Evaluations</a:t>
            </a:r>
          </a:p>
        </p:txBody>
      </p:sp>
      <p:sp>
        <p:nvSpPr>
          <p:cNvPr id="3" name="Text Placeholder 2"/>
          <p:cNvSpPr>
            <a:spLocks noGrp="1"/>
          </p:cNvSpPr>
          <p:nvPr>
            <p:ph type="body" sz="quarter" idx="10"/>
          </p:nvPr>
        </p:nvSpPr>
        <p:spPr>
          <a:xfrm>
            <a:off x="551656" y="2209800"/>
            <a:ext cx="8040688" cy="1431161"/>
          </a:xfrm>
        </p:spPr>
        <p:txBody>
          <a:bodyPr/>
          <a:lstStyle/>
          <a:p>
            <a:pPr marL="457200" indent="-457200">
              <a:buFont typeface="Arial" panose="020B0604020202020204" pitchFamily="34" charset="0"/>
              <a:buChar char="•"/>
            </a:pPr>
            <a:r>
              <a:rPr lang="en-US" b="0" dirty="0">
                <a:latin typeface="+mn-lt"/>
              </a:rPr>
              <a:t>Insert summary here</a:t>
            </a:r>
          </a:p>
          <a:p>
            <a:pPr marL="457200" indent="-457200">
              <a:buFont typeface="Arial" panose="020B0604020202020204" pitchFamily="34" charset="0"/>
              <a:buChar char="•"/>
            </a:pPr>
            <a:endParaRPr lang="en-US" b="0" dirty="0">
              <a:latin typeface="+mn-lt"/>
            </a:endParaRPr>
          </a:p>
          <a:p>
            <a:pPr marL="457200" indent="-457200">
              <a:buFont typeface="Arial" panose="020B0604020202020204" pitchFamily="34" charset="0"/>
              <a:buChar char="•"/>
            </a:pPr>
            <a:endParaRPr lang="en-US" b="0" dirty="0">
              <a:latin typeface="+mn-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200" y="6019800"/>
            <a:ext cx="3619500" cy="7810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84370"/>
            <a:ext cx="9144000" cy="3889260"/>
          </a:xfrm>
          <a:prstGeom prst="rect">
            <a:avLst/>
          </a:prstGeom>
        </p:spPr>
      </p:pic>
    </p:spTree>
    <p:extLst>
      <p:ext uri="{BB962C8B-B14F-4D97-AF65-F5344CB8AC3E}">
        <p14:creationId xmlns:p14="http://schemas.microsoft.com/office/powerpoint/2010/main" val="1821005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7-00134_MS_Qwest_template_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8D45093-9C65-46FB-9332-B88902DC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(Blue with white cloud border design)</Template>
  <TotalTime>6554</TotalTime>
  <Words>743</Words>
  <Application>Microsoft Office PowerPoint</Application>
  <PresentationFormat>On-screen Show (4:3)</PresentationFormat>
  <Paragraphs>184</Paragraphs>
  <Slides>23</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23</vt:i4>
      </vt:variant>
    </vt:vector>
  </HeadingPairs>
  <TitlesOfParts>
    <vt:vector size="32" baseType="lpstr">
      <vt:lpstr>Arial</vt:lpstr>
      <vt:lpstr>Calibri</vt:lpstr>
      <vt:lpstr>Calibri Light</vt:lpstr>
      <vt:lpstr>Courier New</vt:lpstr>
      <vt:lpstr>Times New Roman</vt:lpstr>
      <vt:lpstr>Wingdings</vt:lpstr>
      <vt:lpstr>7-00134_MS_Qwest_template_Segoe</vt:lpstr>
      <vt:lpstr>White with Courier font for code slides</vt:lpstr>
      <vt:lpstr>Office Theme</vt:lpstr>
      <vt:lpstr>GCCCD Technology Coordination Council (TCC)</vt:lpstr>
      <vt:lpstr>Technology Plan Proposed Vision Statement</vt:lpstr>
      <vt:lpstr>Technology Plan Proposed Guiding Principles</vt:lpstr>
      <vt:lpstr>Definition of Enterprise Resource Planning (ERP)</vt:lpstr>
      <vt:lpstr>ERP System Current State</vt:lpstr>
      <vt:lpstr>Student Education Planning Software Demonstrations</vt:lpstr>
      <vt:lpstr>Student Ed Plan Options</vt:lpstr>
      <vt:lpstr>Student Ed Plan Demo Evaluations</vt:lpstr>
      <vt:lpstr>Student Ed Plan Demo Evaluations</vt:lpstr>
      <vt:lpstr>PowerPoint Presentation</vt:lpstr>
      <vt:lpstr>Student Ed Plan Ellucian/Colleague</vt:lpstr>
      <vt:lpstr>Student Ed Plan EduNav</vt:lpstr>
      <vt:lpstr>PowerPoint Presentation</vt:lpstr>
      <vt:lpstr>Alternative Strategies for ERP</vt:lpstr>
      <vt:lpstr>Student/Instructional System Marketplace</vt:lpstr>
      <vt:lpstr>Student/Instructional System Options</vt:lpstr>
      <vt:lpstr>Student-Centered (ERP) Initiatives</vt:lpstr>
      <vt:lpstr>Other ERP System Initiatives</vt:lpstr>
      <vt:lpstr>Security Initiatives</vt:lpstr>
      <vt:lpstr>Information &amp; System Security</vt:lpstr>
      <vt:lpstr>Security Initiatives</vt:lpstr>
      <vt:lpstr>IT Infrastructure Initiatives</vt:lpstr>
      <vt:lpstr>Infrastructure Initiatives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GCCCD Technology Council</dc:title>
  <dc:creator>Henry Eimstad</dc:creator>
  <cp:keywords/>
  <cp:lastModifiedBy>Bernadette Black</cp:lastModifiedBy>
  <cp:revision>74</cp:revision>
  <cp:lastPrinted>2017-08-17T21:39:07Z</cp:lastPrinted>
  <dcterms:created xsi:type="dcterms:W3CDTF">2016-04-07T20:50:12Z</dcterms:created>
  <dcterms:modified xsi:type="dcterms:W3CDTF">2017-08-21T15:31:19Z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TC102867179990</vt:lpwstr>
  </property>
</Properties>
</file>